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317" r:id="rId4"/>
    <p:sldId id="273" r:id="rId5"/>
    <p:sldId id="274" r:id="rId6"/>
    <p:sldId id="313" r:id="rId7"/>
    <p:sldId id="292" r:id="rId8"/>
    <p:sldId id="293" r:id="rId9"/>
    <p:sldId id="318" r:id="rId10"/>
    <p:sldId id="288" r:id="rId11"/>
    <p:sldId id="289" r:id="rId12"/>
    <p:sldId id="276" r:id="rId13"/>
    <p:sldId id="287" r:id="rId14"/>
    <p:sldId id="314" r:id="rId15"/>
    <p:sldId id="290" r:id="rId16"/>
    <p:sldId id="303" r:id="rId17"/>
    <p:sldId id="277" r:id="rId18"/>
    <p:sldId id="278" r:id="rId19"/>
    <p:sldId id="281" r:id="rId20"/>
    <p:sldId id="320" r:id="rId21"/>
    <p:sldId id="325" r:id="rId22"/>
    <p:sldId id="321" r:id="rId23"/>
    <p:sldId id="322" r:id="rId24"/>
    <p:sldId id="319" r:id="rId25"/>
    <p:sldId id="328" r:id="rId26"/>
    <p:sldId id="323" r:id="rId27"/>
    <p:sldId id="326" r:id="rId28"/>
    <p:sldId id="324" r:id="rId29"/>
    <p:sldId id="327" r:id="rId30"/>
    <p:sldId id="330" r:id="rId31"/>
    <p:sldId id="329" r:id="rId32"/>
    <p:sldId id="334" r:id="rId33"/>
    <p:sldId id="335" r:id="rId34"/>
    <p:sldId id="331" r:id="rId35"/>
    <p:sldId id="333" r:id="rId36"/>
    <p:sldId id="336" r:id="rId37"/>
    <p:sldId id="337" r:id="rId38"/>
    <p:sldId id="332" r:id="rId39"/>
    <p:sldId id="338" r:id="rId40"/>
    <p:sldId id="339" r:id="rId41"/>
    <p:sldId id="258" r:id="rId42"/>
    <p:sldId id="340" r:id="rId43"/>
    <p:sldId id="316" r:id="rId44"/>
    <p:sldId id="341" r:id="rId45"/>
    <p:sldId id="342" r:id="rId46"/>
    <p:sldId id="343" r:id="rId47"/>
    <p:sldId id="344" r:id="rId48"/>
    <p:sldId id="261" r:id="rId49"/>
    <p:sldId id="345" r:id="rId50"/>
    <p:sldId id="295" r:id="rId51"/>
    <p:sldId id="296" r:id="rId52"/>
    <p:sldId id="262" r:id="rId53"/>
    <p:sldId id="309" r:id="rId54"/>
    <p:sldId id="347" r:id="rId55"/>
    <p:sldId id="346" r:id="rId56"/>
    <p:sldId id="348" r:id="rId57"/>
    <p:sldId id="349" r:id="rId5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/>
    <p:restoredTop sz="94747"/>
  </p:normalViewPr>
  <p:slideViewPr>
    <p:cSldViewPr>
      <p:cViewPr varScale="1">
        <p:scale>
          <a:sx n="172" d="100"/>
          <a:sy n="172" d="100"/>
        </p:scale>
        <p:origin x="74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</c:f>
              <c:numCache>
                <c:formatCode>General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Sheet1!$B$3:$B$23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10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  <c:pt idx="16">
                  <c:v>35</c:v>
                </c:pt>
                <c:pt idx="17">
                  <c:v>40</c:v>
                </c:pt>
                <c:pt idx="18">
                  <c:v>45</c:v>
                </c:pt>
                <c:pt idx="19">
                  <c:v>50</c:v>
                </c:pt>
                <c:pt idx="20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9D-594A-97C9-C410A4F84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750256"/>
        <c:axId val="333889712"/>
      </c:lineChart>
      <c:catAx>
        <c:axId val="328750256"/>
        <c:scaling>
          <c:orientation val="minMax"/>
        </c:scaling>
        <c:delete val="0"/>
        <c:axPos val="b"/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89712"/>
        <c:crosses val="autoZero"/>
        <c:auto val="1"/>
        <c:lblAlgn val="ctr"/>
        <c:lblOffset val="100"/>
        <c:noMultiLvlLbl val="0"/>
      </c:catAx>
      <c:valAx>
        <c:axId val="333889712"/>
        <c:scaling>
          <c:orientation val="minMax"/>
          <c:max val="6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7502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</c:f>
              <c:numCache>
                <c:formatCode>General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Sheet1!$O$3:$O$23</c:f>
              <c:numCache>
                <c:formatCode>General</c:formatCode>
                <c:ptCount val="21"/>
                <c:pt idx="0">
                  <c:v>40</c:v>
                </c:pt>
                <c:pt idx="1">
                  <c:v>35</c:v>
                </c:pt>
                <c:pt idx="2">
                  <c:v>30</c:v>
                </c:pt>
                <c:pt idx="3">
                  <c:v>25</c:v>
                </c:pt>
                <c:pt idx="4">
                  <c:v>20</c:v>
                </c:pt>
                <c:pt idx="5">
                  <c:v>15</c:v>
                </c:pt>
                <c:pt idx="6">
                  <c:v>10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2.5</c:v>
                </c:pt>
                <c:pt idx="11">
                  <c:v>7.5</c:v>
                </c:pt>
                <c:pt idx="12">
                  <c:v>12.5</c:v>
                </c:pt>
                <c:pt idx="13">
                  <c:v>16.25</c:v>
                </c:pt>
                <c:pt idx="14">
                  <c:v>20.5</c:v>
                </c:pt>
                <c:pt idx="15">
                  <c:v>24.75</c:v>
                </c:pt>
                <c:pt idx="16">
                  <c:v>29</c:v>
                </c:pt>
                <c:pt idx="17">
                  <c:v>33.25</c:v>
                </c:pt>
                <c:pt idx="18">
                  <c:v>37.5</c:v>
                </c:pt>
                <c:pt idx="19">
                  <c:v>41.75</c:v>
                </c:pt>
                <c:pt idx="20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F8-EC41-8647-DA6145B9A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9739360"/>
        <c:axId val="345794704"/>
      </c:lineChart>
      <c:catAx>
        <c:axId val="329739360"/>
        <c:scaling>
          <c:orientation val="minMax"/>
        </c:scaling>
        <c:delete val="0"/>
        <c:axPos val="b"/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794704"/>
        <c:crosses val="autoZero"/>
        <c:auto val="1"/>
        <c:lblAlgn val="ctr"/>
        <c:lblOffset val="100"/>
        <c:noMultiLvlLbl val="0"/>
      </c:catAx>
      <c:valAx>
        <c:axId val="345794704"/>
        <c:scaling>
          <c:orientation val="minMax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3936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</c:f>
              <c:numCache>
                <c:formatCode>General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Sheet1!$P$3:$P$23</c:f>
              <c:numCache>
                <c:formatCode>0</c:formatCode>
                <c:ptCount val="21"/>
                <c:pt idx="0">
                  <c:v>29.59</c:v>
                </c:pt>
                <c:pt idx="1">
                  <c:v>24.59</c:v>
                </c:pt>
                <c:pt idx="2">
                  <c:v>19.59</c:v>
                </c:pt>
                <c:pt idx="3">
                  <c:v>14.59</c:v>
                </c:pt>
                <c:pt idx="4">
                  <c:v>9.59</c:v>
                </c:pt>
                <c:pt idx="5">
                  <c:v>4.59</c:v>
                </c:pt>
                <c:pt idx="6">
                  <c:v>-0.41000000000000014</c:v>
                </c:pt>
                <c:pt idx="7">
                  <c:v>-5.41</c:v>
                </c:pt>
                <c:pt idx="8">
                  <c:v>-10.41</c:v>
                </c:pt>
                <c:pt idx="9">
                  <c:v>-10.41</c:v>
                </c:pt>
                <c:pt idx="10">
                  <c:v>-7.91</c:v>
                </c:pt>
                <c:pt idx="11">
                  <c:v>-2.91</c:v>
                </c:pt>
                <c:pt idx="12">
                  <c:v>2.09</c:v>
                </c:pt>
                <c:pt idx="13">
                  <c:v>5.84</c:v>
                </c:pt>
                <c:pt idx="14">
                  <c:v>10.09</c:v>
                </c:pt>
                <c:pt idx="15">
                  <c:v>14.34</c:v>
                </c:pt>
                <c:pt idx="16">
                  <c:v>18.59</c:v>
                </c:pt>
                <c:pt idx="17">
                  <c:v>22.84</c:v>
                </c:pt>
                <c:pt idx="18">
                  <c:v>27.09</c:v>
                </c:pt>
                <c:pt idx="19">
                  <c:v>31.34</c:v>
                </c:pt>
                <c:pt idx="20">
                  <c:v>35.590000000000003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F9-BE4C-8A05-F91ADBA23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136640"/>
        <c:axId val="331123264"/>
      </c:lineChart>
      <c:catAx>
        <c:axId val="331136640"/>
        <c:scaling>
          <c:orientation val="minMax"/>
        </c:scaling>
        <c:delete val="0"/>
        <c:axPos val="b"/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123264"/>
        <c:crosses val="autoZero"/>
        <c:auto val="1"/>
        <c:lblAlgn val="ctr"/>
        <c:lblOffset val="100"/>
        <c:noMultiLvlLbl val="0"/>
      </c:catAx>
      <c:valAx>
        <c:axId val="33112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13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Sheet1!$A$28:$A$48</c:f>
              <c:numCache>
                <c:formatCode>"$"#,##0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Sheet1!$B$28:$B$48</c:f>
              <c:numCache>
                <c:formatCode>"$"#,##0</c:formatCode>
                <c:ptCount val="21"/>
                <c:pt idx="0">
                  <c:v>-45</c:v>
                </c:pt>
                <c:pt idx="1">
                  <c:v>-40</c:v>
                </c:pt>
                <c:pt idx="2">
                  <c:v>-35</c:v>
                </c:pt>
                <c:pt idx="3">
                  <c:v>-30</c:v>
                </c:pt>
                <c:pt idx="4">
                  <c:v>-25</c:v>
                </c:pt>
                <c:pt idx="5">
                  <c:v>-20</c:v>
                </c:pt>
                <c:pt idx="6">
                  <c:v>-15</c:v>
                </c:pt>
                <c:pt idx="7">
                  <c:v>-10</c:v>
                </c:pt>
                <c:pt idx="8">
                  <c:v>-5</c:v>
                </c:pt>
                <c:pt idx="9">
                  <c:v>0</c:v>
                </c:pt>
                <c:pt idx="10">
                  <c:v>-5</c:v>
                </c:pt>
                <c:pt idx="11">
                  <c:v>-10</c:v>
                </c:pt>
                <c:pt idx="12">
                  <c:v>-15</c:v>
                </c:pt>
                <c:pt idx="13">
                  <c:v>-20</c:v>
                </c:pt>
                <c:pt idx="14">
                  <c:v>-25</c:v>
                </c:pt>
                <c:pt idx="15">
                  <c:v>-30</c:v>
                </c:pt>
                <c:pt idx="16">
                  <c:v>-35</c:v>
                </c:pt>
                <c:pt idx="17">
                  <c:v>-40</c:v>
                </c:pt>
                <c:pt idx="18">
                  <c:v>-45</c:v>
                </c:pt>
                <c:pt idx="19">
                  <c:v>-50</c:v>
                </c:pt>
                <c:pt idx="20">
                  <c:v>-55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99-7E46-9D74-4D543B543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756832"/>
        <c:axId val="327988480"/>
      </c:lineChart>
      <c:catAx>
        <c:axId val="327756832"/>
        <c:scaling>
          <c:orientation val="minMax"/>
        </c:scaling>
        <c:delete val="0"/>
        <c:axPos val="b"/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988480"/>
        <c:crosses val="autoZero"/>
        <c:auto val="1"/>
        <c:lblAlgn val="ctr"/>
        <c:lblOffset val="100"/>
        <c:noMultiLvlLbl val="0"/>
      </c:catAx>
      <c:valAx>
        <c:axId val="327988480"/>
        <c:scaling>
          <c:orientation val="minMax"/>
          <c:max val="5"/>
          <c:min val="-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7568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Sheet1!$A$28:$A$48</c:f>
              <c:numCache>
                <c:formatCode>"$"#,##0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Sheet1!$C$28:$C$48</c:f>
              <c:numCache>
                <c:formatCode>"$"#,##0</c:formatCode>
                <c:ptCount val="21"/>
                <c:pt idx="0">
                  <c:v>-31.5</c:v>
                </c:pt>
                <c:pt idx="1">
                  <c:v>-26.5</c:v>
                </c:pt>
                <c:pt idx="2">
                  <c:v>-21.5</c:v>
                </c:pt>
                <c:pt idx="3">
                  <c:v>-16.5</c:v>
                </c:pt>
                <c:pt idx="4">
                  <c:v>-11.5</c:v>
                </c:pt>
                <c:pt idx="5">
                  <c:v>-6.5</c:v>
                </c:pt>
                <c:pt idx="6">
                  <c:v>-1.5</c:v>
                </c:pt>
                <c:pt idx="7">
                  <c:v>3.5</c:v>
                </c:pt>
                <c:pt idx="8">
                  <c:v>8.5</c:v>
                </c:pt>
                <c:pt idx="9">
                  <c:v>13.5</c:v>
                </c:pt>
                <c:pt idx="10">
                  <c:v>8.5</c:v>
                </c:pt>
                <c:pt idx="11">
                  <c:v>3.5</c:v>
                </c:pt>
                <c:pt idx="12">
                  <c:v>-1.5</c:v>
                </c:pt>
                <c:pt idx="13">
                  <c:v>-6.5</c:v>
                </c:pt>
                <c:pt idx="14">
                  <c:v>-11.5</c:v>
                </c:pt>
                <c:pt idx="15">
                  <c:v>-16.5</c:v>
                </c:pt>
                <c:pt idx="16">
                  <c:v>-21.5</c:v>
                </c:pt>
                <c:pt idx="17">
                  <c:v>-26.5</c:v>
                </c:pt>
                <c:pt idx="18">
                  <c:v>-31.5</c:v>
                </c:pt>
                <c:pt idx="19">
                  <c:v>-36.5</c:v>
                </c:pt>
                <c:pt idx="20">
                  <c:v>-41.5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65-7C42-A077-339FC24C3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197664"/>
        <c:axId val="345736048"/>
      </c:lineChart>
      <c:catAx>
        <c:axId val="327197664"/>
        <c:scaling>
          <c:orientation val="minMax"/>
        </c:scaling>
        <c:delete val="0"/>
        <c:axPos val="b"/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736048"/>
        <c:crosses val="autoZero"/>
        <c:auto val="1"/>
        <c:lblAlgn val="ctr"/>
        <c:lblOffset val="100"/>
        <c:noMultiLvlLbl val="0"/>
      </c:catAx>
      <c:valAx>
        <c:axId val="34573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9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Sheet1!$D$27</c:f>
              <c:strCache>
                <c:ptCount val="1"/>
                <c:pt idx="0">
                  <c:v>Stock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Sheet1!$A$28:$A$48</c:f>
              <c:numCache>
                <c:formatCode>"$"#,##0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Sheet1!$D$28:$D$48</c:f>
              <c:numCache>
                <c:formatCode>"$"#,##0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46-B643-988B-FB855CE59ACC}"/>
            </c:ext>
          </c:extLst>
        </c:ser>
        <c:ser>
          <c:idx val="2"/>
          <c:order val="2"/>
          <c:tx>
            <c:strRef>
              <c:f>Sheet1!$F$27</c:f>
              <c:strCache>
                <c:ptCount val="1"/>
                <c:pt idx="0">
                  <c:v>Combo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Sheet1!$A$28:$A$48</c:f>
              <c:numCache>
                <c:formatCode>"$"#,##0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Sheet1!$F$28:$F$48</c:f>
              <c:numCache>
                <c:formatCode>"$"#,##0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345</c:v>
                </c:pt>
                <c:pt idx="11">
                  <c:v>345</c:v>
                </c:pt>
                <c:pt idx="12">
                  <c:v>345</c:v>
                </c:pt>
                <c:pt idx="13">
                  <c:v>345</c:v>
                </c:pt>
                <c:pt idx="14">
                  <c:v>345</c:v>
                </c:pt>
                <c:pt idx="15">
                  <c:v>345</c:v>
                </c:pt>
                <c:pt idx="16">
                  <c:v>345</c:v>
                </c:pt>
                <c:pt idx="17">
                  <c:v>345</c:v>
                </c:pt>
                <c:pt idx="18">
                  <c:v>345</c:v>
                </c:pt>
                <c:pt idx="19">
                  <c:v>345</c:v>
                </c:pt>
                <c:pt idx="20">
                  <c:v>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46-B643-988B-FB855CE59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577392"/>
        <c:axId val="349367008"/>
      </c:lineChart>
      <c:lineChart>
        <c:grouping val="standard"/>
        <c:varyColors val="0"/>
        <c:ser>
          <c:idx val="1"/>
          <c:order val="1"/>
          <c:tx>
            <c:strRef>
              <c:f>Sheet1!$E$27</c:f>
              <c:strCache>
                <c:ptCount val="1"/>
                <c:pt idx="0">
                  <c:v>Call</c:v>
                </c:pt>
              </c:strCache>
            </c:strRef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Sheet1!$E$28:$E$48</c:f>
              <c:numCache>
                <c:formatCode>"$"#,##0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-5</c:v>
                </c:pt>
                <c:pt idx="11">
                  <c:v>-10</c:v>
                </c:pt>
                <c:pt idx="12">
                  <c:v>-15</c:v>
                </c:pt>
                <c:pt idx="13">
                  <c:v>-20</c:v>
                </c:pt>
                <c:pt idx="14">
                  <c:v>-25</c:v>
                </c:pt>
                <c:pt idx="15">
                  <c:v>-30</c:v>
                </c:pt>
                <c:pt idx="16">
                  <c:v>-35</c:v>
                </c:pt>
                <c:pt idx="17">
                  <c:v>-40</c:v>
                </c:pt>
                <c:pt idx="18">
                  <c:v>-45</c:v>
                </c:pt>
                <c:pt idx="19">
                  <c:v>-50</c:v>
                </c:pt>
                <c:pt idx="20">
                  <c:v>-55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46-B643-988B-FB855CE59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914672"/>
        <c:axId val="334913904"/>
      </c:lineChart>
      <c:catAx>
        <c:axId val="329577392"/>
        <c:scaling>
          <c:orientation val="minMax"/>
        </c:scaling>
        <c:delete val="0"/>
        <c:axPos val="b"/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367008"/>
        <c:crosses val="autoZero"/>
        <c:auto val="1"/>
        <c:lblAlgn val="ctr"/>
        <c:lblOffset val="100"/>
        <c:noMultiLvlLbl val="0"/>
      </c:catAx>
      <c:valAx>
        <c:axId val="349367008"/>
        <c:scaling>
          <c:orientation val="minMax"/>
          <c:max val="4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577392"/>
        <c:crosses val="autoZero"/>
        <c:crossBetween val="between"/>
      </c:valAx>
      <c:valAx>
        <c:axId val="334913904"/>
        <c:scaling>
          <c:orientation val="minMax"/>
          <c:max val="5"/>
        </c:scaling>
        <c:delete val="0"/>
        <c:axPos val="r"/>
        <c:numFmt formatCode="&quot;$&quot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914672"/>
        <c:crosses val="max"/>
        <c:crossBetween val="between"/>
      </c:valAx>
      <c:catAx>
        <c:axId val="334914672"/>
        <c:scaling>
          <c:orientation val="minMax"/>
        </c:scaling>
        <c:delete val="1"/>
        <c:axPos val="b"/>
        <c:majorTickMark val="out"/>
        <c:minorTickMark val="none"/>
        <c:tickLblPos val="nextTo"/>
        <c:crossAx val="334913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Sheet1!$H$27</c:f>
              <c:strCache>
                <c:ptCount val="1"/>
                <c:pt idx="0">
                  <c:v>Stock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Sheet1!$A$28:$A$48</c:f>
              <c:numCache>
                <c:formatCode>"$"#,##0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Sheet1!$H$28:$H$48</c:f>
              <c:numCache>
                <c:formatCode>"$"#,##0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A7-484F-9E07-400E6ACCA413}"/>
            </c:ext>
          </c:extLst>
        </c:ser>
        <c:ser>
          <c:idx val="1"/>
          <c:order val="1"/>
          <c:tx>
            <c:strRef>
              <c:f>Sheet1!$I$27</c:f>
              <c:strCache>
                <c:ptCount val="1"/>
                <c:pt idx="0">
                  <c:v>Combo</c:v>
                </c:pt>
              </c:strCache>
            </c:strRef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Sheet1!$A$28:$A$48</c:f>
              <c:numCache>
                <c:formatCode>"$"#,##0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Sheet1!$I$28:$I$48</c:f>
              <c:numCache>
                <c:formatCode>"$"#,##0</c:formatCode>
                <c:ptCount val="21"/>
                <c:pt idx="0">
                  <c:v>306.5</c:v>
                </c:pt>
                <c:pt idx="1">
                  <c:v>311.5</c:v>
                </c:pt>
                <c:pt idx="2">
                  <c:v>316.5</c:v>
                </c:pt>
                <c:pt idx="3">
                  <c:v>321.5</c:v>
                </c:pt>
                <c:pt idx="4">
                  <c:v>326.5</c:v>
                </c:pt>
                <c:pt idx="5">
                  <c:v>331.5</c:v>
                </c:pt>
                <c:pt idx="6">
                  <c:v>336.5</c:v>
                </c:pt>
                <c:pt idx="7">
                  <c:v>341.5</c:v>
                </c:pt>
                <c:pt idx="8">
                  <c:v>346.5</c:v>
                </c:pt>
                <c:pt idx="9">
                  <c:v>351.5</c:v>
                </c:pt>
                <c:pt idx="10">
                  <c:v>351.5</c:v>
                </c:pt>
                <c:pt idx="11">
                  <c:v>351.5</c:v>
                </c:pt>
                <c:pt idx="12">
                  <c:v>351.5</c:v>
                </c:pt>
                <c:pt idx="13">
                  <c:v>351.5</c:v>
                </c:pt>
                <c:pt idx="14">
                  <c:v>351.5</c:v>
                </c:pt>
                <c:pt idx="15">
                  <c:v>351.5</c:v>
                </c:pt>
                <c:pt idx="16">
                  <c:v>351.5</c:v>
                </c:pt>
                <c:pt idx="17">
                  <c:v>351.5</c:v>
                </c:pt>
                <c:pt idx="18">
                  <c:v>351.5</c:v>
                </c:pt>
                <c:pt idx="19">
                  <c:v>351.5</c:v>
                </c:pt>
                <c:pt idx="20">
                  <c:v>351.5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A7-484F-9E07-400E6ACCA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416640"/>
        <c:axId val="347453152"/>
      </c:lineChart>
      <c:catAx>
        <c:axId val="331416640"/>
        <c:scaling>
          <c:orientation val="minMax"/>
        </c:scaling>
        <c:delete val="0"/>
        <c:axPos val="b"/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453152"/>
        <c:crosses val="autoZero"/>
        <c:auto val="1"/>
        <c:lblAlgn val="ctr"/>
        <c:lblOffset val="100"/>
        <c:noMultiLvlLbl val="0"/>
      </c:catAx>
      <c:valAx>
        <c:axId val="347453152"/>
        <c:scaling>
          <c:orientation val="minMax"/>
          <c:min val="2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1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2480</c:v>
                </c:pt>
                <c:pt idx="1">
                  <c:v>2490</c:v>
                </c:pt>
                <c:pt idx="2">
                  <c:v>2500</c:v>
                </c:pt>
                <c:pt idx="3">
                  <c:v>2510</c:v>
                </c:pt>
                <c:pt idx="4">
                  <c:v>2520</c:v>
                </c:pt>
                <c:pt idx="5">
                  <c:v>2530</c:v>
                </c:pt>
                <c:pt idx="6">
                  <c:v>2540</c:v>
                </c:pt>
                <c:pt idx="7">
                  <c:v>2550</c:v>
                </c:pt>
                <c:pt idx="8">
                  <c:v>2560</c:v>
                </c:pt>
                <c:pt idx="9">
                  <c:v>2570</c:v>
                </c:pt>
                <c:pt idx="10">
                  <c:v>2580</c:v>
                </c:pt>
                <c:pt idx="11">
                  <c:v>2590</c:v>
                </c:pt>
                <c:pt idx="12">
                  <c:v>2600</c:v>
                </c:pt>
                <c:pt idx="13">
                  <c:v>2610</c:v>
                </c:pt>
                <c:pt idx="14">
                  <c:v>2620</c:v>
                </c:pt>
                <c:pt idx="15">
                  <c:v>2630</c:v>
                </c:pt>
                <c:pt idx="16">
                  <c:v>2640</c:v>
                </c:pt>
                <c:pt idx="17">
                  <c:v>2650</c:v>
                </c:pt>
                <c:pt idx="18">
                  <c:v>2660</c:v>
                </c:pt>
                <c:pt idx="19">
                  <c:v>2670</c:v>
                </c:pt>
                <c:pt idx="20">
                  <c:v>2680</c:v>
                </c:pt>
                <c:pt idx="21">
                  <c:v>2690</c:v>
                </c:pt>
                <c:pt idx="22">
                  <c:v>2700</c:v>
                </c:pt>
                <c:pt idx="23">
                  <c:v>2710</c:v>
                </c:pt>
                <c:pt idx="24">
                  <c:v>2720</c:v>
                </c:pt>
              </c:numCache>
            </c:numRef>
          </c:cat>
          <c:val>
            <c:numRef>
              <c:f>Sheet1!$B$2:$B$26</c:f>
              <c:numCache>
                <c:formatCode>"$"#,##0</c:formatCode>
                <c:ptCount val="25"/>
                <c:pt idx="0">
                  <c:v>620000</c:v>
                </c:pt>
                <c:pt idx="1">
                  <c:v>622500</c:v>
                </c:pt>
                <c:pt idx="2">
                  <c:v>625000</c:v>
                </c:pt>
                <c:pt idx="3">
                  <c:v>627500</c:v>
                </c:pt>
                <c:pt idx="4">
                  <c:v>630000</c:v>
                </c:pt>
                <c:pt idx="5">
                  <c:v>632500</c:v>
                </c:pt>
                <c:pt idx="6">
                  <c:v>635000</c:v>
                </c:pt>
                <c:pt idx="7">
                  <c:v>637500</c:v>
                </c:pt>
                <c:pt idx="8">
                  <c:v>640000</c:v>
                </c:pt>
                <c:pt idx="9">
                  <c:v>642500</c:v>
                </c:pt>
                <c:pt idx="10">
                  <c:v>645000</c:v>
                </c:pt>
                <c:pt idx="11">
                  <c:v>647500</c:v>
                </c:pt>
                <c:pt idx="12">
                  <c:v>650000</c:v>
                </c:pt>
                <c:pt idx="13">
                  <c:v>652500</c:v>
                </c:pt>
                <c:pt idx="14">
                  <c:v>655000</c:v>
                </c:pt>
                <c:pt idx="15">
                  <c:v>657500</c:v>
                </c:pt>
                <c:pt idx="16">
                  <c:v>660000</c:v>
                </c:pt>
                <c:pt idx="17">
                  <c:v>662500</c:v>
                </c:pt>
                <c:pt idx="18">
                  <c:v>665000</c:v>
                </c:pt>
                <c:pt idx="19">
                  <c:v>667500</c:v>
                </c:pt>
                <c:pt idx="20">
                  <c:v>670000</c:v>
                </c:pt>
                <c:pt idx="21">
                  <c:v>672500</c:v>
                </c:pt>
                <c:pt idx="22">
                  <c:v>675000</c:v>
                </c:pt>
                <c:pt idx="23">
                  <c:v>677500</c:v>
                </c:pt>
                <c:pt idx="24">
                  <c:v>680000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24-DF45-8998-989F2C387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562512"/>
        <c:axId val="333914800"/>
      </c:lineChart>
      <c:catAx>
        <c:axId val="33156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914800"/>
        <c:crosses val="autoZero"/>
        <c:auto val="1"/>
        <c:lblAlgn val="ctr"/>
        <c:lblOffset val="100"/>
        <c:noMultiLvlLbl val="0"/>
      </c:catAx>
      <c:valAx>
        <c:axId val="33391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56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2480</c:v>
                </c:pt>
                <c:pt idx="1">
                  <c:v>2490</c:v>
                </c:pt>
                <c:pt idx="2">
                  <c:v>2500</c:v>
                </c:pt>
                <c:pt idx="3">
                  <c:v>2510</c:v>
                </c:pt>
                <c:pt idx="4">
                  <c:v>2520</c:v>
                </c:pt>
                <c:pt idx="5">
                  <c:v>2530</c:v>
                </c:pt>
                <c:pt idx="6">
                  <c:v>2540</c:v>
                </c:pt>
                <c:pt idx="7">
                  <c:v>2550</c:v>
                </c:pt>
                <c:pt idx="8">
                  <c:v>2560</c:v>
                </c:pt>
                <c:pt idx="9">
                  <c:v>2570</c:v>
                </c:pt>
                <c:pt idx="10">
                  <c:v>2580</c:v>
                </c:pt>
                <c:pt idx="11">
                  <c:v>2590</c:v>
                </c:pt>
                <c:pt idx="12">
                  <c:v>2600</c:v>
                </c:pt>
                <c:pt idx="13">
                  <c:v>2610</c:v>
                </c:pt>
                <c:pt idx="14">
                  <c:v>2620</c:v>
                </c:pt>
                <c:pt idx="15">
                  <c:v>2630</c:v>
                </c:pt>
                <c:pt idx="16">
                  <c:v>2640</c:v>
                </c:pt>
                <c:pt idx="17">
                  <c:v>2650</c:v>
                </c:pt>
                <c:pt idx="18">
                  <c:v>2660</c:v>
                </c:pt>
                <c:pt idx="19">
                  <c:v>2670</c:v>
                </c:pt>
                <c:pt idx="20">
                  <c:v>2680</c:v>
                </c:pt>
                <c:pt idx="21">
                  <c:v>2690</c:v>
                </c:pt>
                <c:pt idx="22">
                  <c:v>2700</c:v>
                </c:pt>
                <c:pt idx="23">
                  <c:v>2710</c:v>
                </c:pt>
                <c:pt idx="24">
                  <c:v>2720</c:v>
                </c:pt>
              </c:numCache>
            </c:numRef>
          </c:cat>
          <c:val>
            <c:numRef>
              <c:f>Sheet1!$C$2:$C$26</c:f>
              <c:numCache>
                <c:formatCode>"$"#,##0</c:formatCode>
                <c:ptCount val="25"/>
                <c:pt idx="0">
                  <c:v>-30000</c:v>
                </c:pt>
                <c:pt idx="1">
                  <c:v>-27500</c:v>
                </c:pt>
                <c:pt idx="2">
                  <c:v>-25000</c:v>
                </c:pt>
                <c:pt idx="3">
                  <c:v>-22500</c:v>
                </c:pt>
                <c:pt idx="4">
                  <c:v>-20000</c:v>
                </c:pt>
                <c:pt idx="5">
                  <c:v>-17500</c:v>
                </c:pt>
                <c:pt idx="6">
                  <c:v>-15000</c:v>
                </c:pt>
                <c:pt idx="7">
                  <c:v>-12500</c:v>
                </c:pt>
                <c:pt idx="8">
                  <c:v>-10000</c:v>
                </c:pt>
                <c:pt idx="9">
                  <c:v>-7500</c:v>
                </c:pt>
                <c:pt idx="10">
                  <c:v>-5000</c:v>
                </c:pt>
                <c:pt idx="11">
                  <c:v>-2500</c:v>
                </c:pt>
                <c:pt idx="12">
                  <c:v>0</c:v>
                </c:pt>
                <c:pt idx="13">
                  <c:v>2500</c:v>
                </c:pt>
                <c:pt idx="14">
                  <c:v>5000</c:v>
                </c:pt>
                <c:pt idx="15">
                  <c:v>7500</c:v>
                </c:pt>
                <c:pt idx="16">
                  <c:v>10000</c:v>
                </c:pt>
                <c:pt idx="17">
                  <c:v>12500</c:v>
                </c:pt>
                <c:pt idx="18">
                  <c:v>15000</c:v>
                </c:pt>
                <c:pt idx="19">
                  <c:v>17500</c:v>
                </c:pt>
                <c:pt idx="20">
                  <c:v>20000</c:v>
                </c:pt>
                <c:pt idx="21">
                  <c:v>22500</c:v>
                </c:pt>
                <c:pt idx="22">
                  <c:v>25000</c:v>
                </c:pt>
                <c:pt idx="23">
                  <c:v>27500</c:v>
                </c:pt>
                <c:pt idx="24">
                  <c:v>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DB-5F47-AAE1-4C4F7A33B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984224"/>
        <c:axId val="282554064"/>
      </c:lineChart>
      <c:catAx>
        <c:axId val="34798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554064"/>
        <c:crosses val="autoZero"/>
        <c:auto val="1"/>
        <c:lblAlgn val="ctr"/>
        <c:lblOffset val="100"/>
        <c:noMultiLvlLbl val="0"/>
      </c:catAx>
      <c:valAx>
        <c:axId val="28255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8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2480</c:v>
                </c:pt>
                <c:pt idx="1">
                  <c:v>2490</c:v>
                </c:pt>
                <c:pt idx="2">
                  <c:v>2500</c:v>
                </c:pt>
                <c:pt idx="3">
                  <c:v>2510</c:v>
                </c:pt>
                <c:pt idx="4">
                  <c:v>2520</c:v>
                </c:pt>
                <c:pt idx="5">
                  <c:v>2530</c:v>
                </c:pt>
                <c:pt idx="6">
                  <c:v>2540</c:v>
                </c:pt>
                <c:pt idx="7">
                  <c:v>2550</c:v>
                </c:pt>
                <c:pt idx="8">
                  <c:v>2560</c:v>
                </c:pt>
                <c:pt idx="9">
                  <c:v>2570</c:v>
                </c:pt>
                <c:pt idx="10">
                  <c:v>2580</c:v>
                </c:pt>
                <c:pt idx="11">
                  <c:v>2590</c:v>
                </c:pt>
                <c:pt idx="12">
                  <c:v>2600</c:v>
                </c:pt>
                <c:pt idx="13">
                  <c:v>2610</c:v>
                </c:pt>
                <c:pt idx="14">
                  <c:v>2620</c:v>
                </c:pt>
                <c:pt idx="15">
                  <c:v>2630</c:v>
                </c:pt>
                <c:pt idx="16">
                  <c:v>2640</c:v>
                </c:pt>
                <c:pt idx="17">
                  <c:v>2650</c:v>
                </c:pt>
                <c:pt idx="18">
                  <c:v>2660</c:v>
                </c:pt>
                <c:pt idx="19">
                  <c:v>2670</c:v>
                </c:pt>
                <c:pt idx="20">
                  <c:v>2680</c:v>
                </c:pt>
                <c:pt idx="21">
                  <c:v>2690</c:v>
                </c:pt>
                <c:pt idx="22">
                  <c:v>2700</c:v>
                </c:pt>
                <c:pt idx="23">
                  <c:v>2710</c:v>
                </c:pt>
                <c:pt idx="24">
                  <c:v>2720</c:v>
                </c:pt>
              </c:numCache>
            </c:numRef>
          </c:cat>
          <c:val>
            <c:numRef>
              <c:f>Sheet1!$D$2:$D$26</c:f>
              <c:numCache>
                <c:formatCode>"$"#,##0</c:formatCode>
                <c:ptCount val="25"/>
                <c:pt idx="0">
                  <c:v>30000</c:v>
                </c:pt>
                <c:pt idx="1">
                  <c:v>27500</c:v>
                </c:pt>
                <c:pt idx="2">
                  <c:v>25000</c:v>
                </c:pt>
                <c:pt idx="3">
                  <c:v>22500</c:v>
                </c:pt>
                <c:pt idx="4">
                  <c:v>20000</c:v>
                </c:pt>
                <c:pt idx="5">
                  <c:v>17500</c:v>
                </c:pt>
                <c:pt idx="6">
                  <c:v>15000</c:v>
                </c:pt>
                <c:pt idx="7">
                  <c:v>12500</c:v>
                </c:pt>
                <c:pt idx="8">
                  <c:v>10000</c:v>
                </c:pt>
                <c:pt idx="9">
                  <c:v>7500</c:v>
                </c:pt>
                <c:pt idx="10">
                  <c:v>5000</c:v>
                </c:pt>
                <c:pt idx="11">
                  <c:v>2500</c:v>
                </c:pt>
                <c:pt idx="12">
                  <c:v>0</c:v>
                </c:pt>
                <c:pt idx="13">
                  <c:v>-2500</c:v>
                </c:pt>
                <c:pt idx="14">
                  <c:v>-5000</c:v>
                </c:pt>
                <c:pt idx="15">
                  <c:v>-7500</c:v>
                </c:pt>
                <c:pt idx="16">
                  <c:v>-10000</c:v>
                </c:pt>
                <c:pt idx="17">
                  <c:v>-12500</c:v>
                </c:pt>
                <c:pt idx="18">
                  <c:v>-15000</c:v>
                </c:pt>
                <c:pt idx="19">
                  <c:v>-17500</c:v>
                </c:pt>
                <c:pt idx="20">
                  <c:v>-20000</c:v>
                </c:pt>
                <c:pt idx="21">
                  <c:v>-22500</c:v>
                </c:pt>
                <c:pt idx="22">
                  <c:v>-25000</c:v>
                </c:pt>
                <c:pt idx="23">
                  <c:v>-27500</c:v>
                </c:pt>
                <c:pt idx="24">
                  <c:v>-30000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A7-E546-8627-0A2D18944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6677200"/>
        <c:axId val="301852224"/>
      </c:lineChart>
      <c:catAx>
        <c:axId val="38667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852224"/>
        <c:crosses val="autoZero"/>
        <c:auto val="1"/>
        <c:lblAlgn val="ctr"/>
        <c:lblOffset val="100"/>
        <c:noMultiLvlLbl val="0"/>
      </c:catAx>
      <c:valAx>
        <c:axId val="30185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67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Future</c:v>
                </c:pt>
              </c:strCache>
            </c:strRef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2480</c:v>
                </c:pt>
                <c:pt idx="1">
                  <c:v>2490</c:v>
                </c:pt>
                <c:pt idx="2">
                  <c:v>2500</c:v>
                </c:pt>
                <c:pt idx="3">
                  <c:v>2510</c:v>
                </c:pt>
                <c:pt idx="4">
                  <c:v>2520</c:v>
                </c:pt>
                <c:pt idx="5">
                  <c:v>2530</c:v>
                </c:pt>
                <c:pt idx="6">
                  <c:v>2540</c:v>
                </c:pt>
                <c:pt idx="7">
                  <c:v>2550</c:v>
                </c:pt>
                <c:pt idx="8">
                  <c:v>2560</c:v>
                </c:pt>
                <c:pt idx="9">
                  <c:v>2570</c:v>
                </c:pt>
                <c:pt idx="10">
                  <c:v>2580</c:v>
                </c:pt>
                <c:pt idx="11">
                  <c:v>2590</c:v>
                </c:pt>
                <c:pt idx="12">
                  <c:v>2600</c:v>
                </c:pt>
                <c:pt idx="13">
                  <c:v>2610</c:v>
                </c:pt>
                <c:pt idx="14">
                  <c:v>2620</c:v>
                </c:pt>
                <c:pt idx="15">
                  <c:v>2630</c:v>
                </c:pt>
                <c:pt idx="16">
                  <c:v>2640</c:v>
                </c:pt>
                <c:pt idx="17">
                  <c:v>2650</c:v>
                </c:pt>
                <c:pt idx="18">
                  <c:v>2660</c:v>
                </c:pt>
                <c:pt idx="19">
                  <c:v>2670</c:v>
                </c:pt>
                <c:pt idx="20">
                  <c:v>2680</c:v>
                </c:pt>
                <c:pt idx="21">
                  <c:v>2690</c:v>
                </c:pt>
                <c:pt idx="22">
                  <c:v>2700</c:v>
                </c:pt>
                <c:pt idx="23">
                  <c:v>2710</c:v>
                </c:pt>
                <c:pt idx="24">
                  <c:v>2720</c:v>
                </c:pt>
              </c:numCache>
            </c:numRef>
          </c:cat>
          <c:val>
            <c:numRef>
              <c:f>Sheet1!$E$2:$E$26</c:f>
              <c:numCache>
                <c:formatCode>0%</c:formatCode>
                <c:ptCount val="25"/>
                <c:pt idx="0">
                  <c:v>-0.1875</c:v>
                </c:pt>
                <c:pt idx="1">
                  <c:v>-0.171875</c:v>
                </c:pt>
                <c:pt idx="2">
                  <c:v>-0.15625</c:v>
                </c:pt>
                <c:pt idx="3">
                  <c:v>-0.140625</c:v>
                </c:pt>
                <c:pt idx="4">
                  <c:v>-0.125</c:v>
                </c:pt>
                <c:pt idx="5">
                  <c:v>-0.109375</c:v>
                </c:pt>
                <c:pt idx="6">
                  <c:v>-9.375E-2</c:v>
                </c:pt>
                <c:pt idx="7">
                  <c:v>-7.8125E-2</c:v>
                </c:pt>
                <c:pt idx="8">
                  <c:v>-6.25E-2</c:v>
                </c:pt>
                <c:pt idx="9">
                  <c:v>-4.6875E-2</c:v>
                </c:pt>
                <c:pt idx="10">
                  <c:v>-3.125E-2</c:v>
                </c:pt>
                <c:pt idx="11">
                  <c:v>-1.5625E-2</c:v>
                </c:pt>
                <c:pt idx="12">
                  <c:v>0</c:v>
                </c:pt>
                <c:pt idx="13">
                  <c:v>1.5625E-2</c:v>
                </c:pt>
                <c:pt idx="14">
                  <c:v>3.125E-2</c:v>
                </c:pt>
                <c:pt idx="15">
                  <c:v>4.6875E-2</c:v>
                </c:pt>
                <c:pt idx="16">
                  <c:v>6.25E-2</c:v>
                </c:pt>
                <c:pt idx="17">
                  <c:v>7.8125E-2</c:v>
                </c:pt>
                <c:pt idx="18">
                  <c:v>9.375E-2</c:v>
                </c:pt>
                <c:pt idx="19">
                  <c:v>0.109375</c:v>
                </c:pt>
                <c:pt idx="20">
                  <c:v>0.125</c:v>
                </c:pt>
                <c:pt idx="21">
                  <c:v>0.140625</c:v>
                </c:pt>
                <c:pt idx="22">
                  <c:v>0.15625</c:v>
                </c:pt>
                <c:pt idx="23">
                  <c:v>0.171875</c:v>
                </c:pt>
                <c:pt idx="24">
                  <c:v>0.1875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58-F947-977C-DF0A2C268434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Stock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2480</c:v>
                </c:pt>
                <c:pt idx="1">
                  <c:v>2490</c:v>
                </c:pt>
                <c:pt idx="2">
                  <c:v>2500</c:v>
                </c:pt>
                <c:pt idx="3">
                  <c:v>2510</c:v>
                </c:pt>
                <c:pt idx="4">
                  <c:v>2520</c:v>
                </c:pt>
                <c:pt idx="5">
                  <c:v>2530</c:v>
                </c:pt>
                <c:pt idx="6">
                  <c:v>2540</c:v>
                </c:pt>
                <c:pt idx="7">
                  <c:v>2550</c:v>
                </c:pt>
                <c:pt idx="8">
                  <c:v>2560</c:v>
                </c:pt>
                <c:pt idx="9">
                  <c:v>2570</c:v>
                </c:pt>
                <c:pt idx="10">
                  <c:v>2580</c:v>
                </c:pt>
                <c:pt idx="11">
                  <c:v>2590</c:v>
                </c:pt>
                <c:pt idx="12">
                  <c:v>2600</c:v>
                </c:pt>
                <c:pt idx="13">
                  <c:v>2610</c:v>
                </c:pt>
                <c:pt idx="14">
                  <c:v>2620</c:v>
                </c:pt>
                <c:pt idx="15">
                  <c:v>2630</c:v>
                </c:pt>
                <c:pt idx="16">
                  <c:v>2640</c:v>
                </c:pt>
                <c:pt idx="17">
                  <c:v>2650</c:v>
                </c:pt>
                <c:pt idx="18">
                  <c:v>2660</c:v>
                </c:pt>
                <c:pt idx="19">
                  <c:v>2670</c:v>
                </c:pt>
                <c:pt idx="20">
                  <c:v>2680</c:v>
                </c:pt>
                <c:pt idx="21">
                  <c:v>2690</c:v>
                </c:pt>
                <c:pt idx="22">
                  <c:v>2700</c:v>
                </c:pt>
                <c:pt idx="23">
                  <c:v>2710</c:v>
                </c:pt>
                <c:pt idx="24">
                  <c:v>2720</c:v>
                </c:pt>
              </c:numCache>
            </c:numRef>
          </c:cat>
          <c:val>
            <c:numRef>
              <c:f>Sheet1!$F$2:$F$26</c:f>
              <c:numCache>
                <c:formatCode>0%</c:formatCode>
                <c:ptCount val="25"/>
                <c:pt idx="0">
                  <c:v>-4.6153846153846101E-2</c:v>
                </c:pt>
                <c:pt idx="1">
                  <c:v>-4.2307692307692268E-2</c:v>
                </c:pt>
                <c:pt idx="2">
                  <c:v>-3.8461538461538436E-2</c:v>
                </c:pt>
                <c:pt idx="3">
                  <c:v>-3.4615384615384603E-2</c:v>
                </c:pt>
                <c:pt idx="4">
                  <c:v>-3.0769230769230771E-2</c:v>
                </c:pt>
                <c:pt idx="5">
                  <c:v>-2.6923076923076938E-2</c:v>
                </c:pt>
                <c:pt idx="6">
                  <c:v>-2.3076923076923106E-2</c:v>
                </c:pt>
                <c:pt idx="7">
                  <c:v>-1.9230769230769273E-2</c:v>
                </c:pt>
                <c:pt idx="8">
                  <c:v>-1.538461538461533E-2</c:v>
                </c:pt>
                <c:pt idx="9">
                  <c:v>-1.1538461538461497E-2</c:v>
                </c:pt>
                <c:pt idx="10">
                  <c:v>-7.692307692307665E-3</c:v>
                </c:pt>
                <c:pt idx="11">
                  <c:v>-3.8461538461538325E-3</c:v>
                </c:pt>
                <c:pt idx="12">
                  <c:v>0</c:v>
                </c:pt>
                <c:pt idx="13">
                  <c:v>3.8461538461538325E-3</c:v>
                </c:pt>
                <c:pt idx="14">
                  <c:v>7.692307692307665E-3</c:v>
                </c:pt>
                <c:pt idx="15">
                  <c:v>1.1538461538461497E-2</c:v>
                </c:pt>
                <c:pt idx="16">
                  <c:v>1.538461538461533E-2</c:v>
                </c:pt>
                <c:pt idx="17">
                  <c:v>1.9230769230769162E-2</c:v>
                </c:pt>
                <c:pt idx="18">
                  <c:v>2.3076923076922995E-2</c:v>
                </c:pt>
                <c:pt idx="19">
                  <c:v>2.6923076923076827E-2</c:v>
                </c:pt>
                <c:pt idx="20">
                  <c:v>3.076923076923066E-2</c:v>
                </c:pt>
                <c:pt idx="21">
                  <c:v>3.4615384615384714E-2</c:v>
                </c:pt>
                <c:pt idx="22">
                  <c:v>3.8461538461538547E-2</c:v>
                </c:pt>
                <c:pt idx="23">
                  <c:v>4.2307692307692379E-2</c:v>
                </c:pt>
                <c:pt idx="24">
                  <c:v>4.6153846153846212E-2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58-F947-977C-DF0A2C268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273856"/>
        <c:axId val="344652640"/>
      </c:lineChart>
      <c:catAx>
        <c:axId val="34827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652640"/>
        <c:crosses val="autoZero"/>
        <c:auto val="1"/>
        <c:lblAlgn val="ctr"/>
        <c:lblOffset val="100"/>
        <c:noMultiLvlLbl val="0"/>
      </c:catAx>
      <c:valAx>
        <c:axId val="34465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7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</c:f>
              <c:numCache>
                <c:formatCode>General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Sheet1!$C$3:$C$23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-5</c:v>
                </c:pt>
                <c:pt idx="11">
                  <c:v>-10</c:v>
                </c:pt>
                <c:pt idx="12">
                  <c:v>-15</c:v>
                </c:pt>
                <c:pt idx="13">
                  <c:v>-20</c:v>
                </c:pt>
                <c:pt idx="14">
                  <c:v>-25</c:v>
                </c:pt>
                <c:pt idx="15">
                  <c:v>-30</c:v>
                </c:pt>
                <c:pt idx="16">
                  <c:v>-35</c:v>
                </c:pt>
                <c:pt idx="17">
                  <c:v>-40</c:v>
                </c:pt>
                <c:pt idx="18">
                  <c:v>-45</c:v>
                </c:pt>
                <c:pt idx="19">
                  <c:v>-50</c:v>
                </c:pt>
                <c:pt idx="20">
                  <c:v>-55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8D-F145-B27D-FFA30486F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1798032"/>
        <c:axId val="301799712"/>
      </c:lineChart>
      <c:catAx>
        <c:axId val="301798032"/>
        <c:scaling>
          <c:orientation val="minMax"/>
        </c:scaling>
        <c:delete val="0"/>
        <c:axPos val="b"/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799712"/>
        <c:crosses val="autoZero"/>
        <c:auto val="1"/>
        <c:lblAlgn val="ctr"/>
        <c:lblOffset val="100"/>
        <c:noMultiLvlLbl val="0"/>
      </c:catAx>
      <c:valAx>
        <c:axId val="301799712"/>
        <c:scaling>
          <c:orientation val="minMax"/>
          <c:max val="5"/>
          <c:min val="-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7980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</c:f>
              <c:numCache>
                <c:formatCode>General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Sheet1!$D$3:$D$23</c:f>
              <c:numCache>
                <c:formatCode>General</c:formatCode>
                <c:ptCount val="21"/>
                <c:pt idx="0">
                  <c:v>45</c:v>
                </c:pt>
                <c:pt idx="1">
                  <c:v>40</c:v>
                </c:pt>
                <c:pt idx="2">
                  <c:v>35</c:v>
                </c:pt>
                <c:pt idx="3">
                  <c:v>30</c:v>
                </c:pt>
                <c:pt idx="4">
                  <c:v>25</c:v>
                </c:pt>
                <c:pt idx="5">
                  <c:v>20</c:v>
                </c:pt>
                <c:pt idx="6">
                  <c:v>15</c:v>
                </c:pt>
                <c:pt idx="7">
                  <c:v>10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91-2140-BC72-08A1DC79E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404832"/>
        <c:axId val="327928352"/>
      </c:lineChart>
      <c:catAx>
        <c:axId val="327404832"/>
        <c:scaling>
          <c:orientation val="minMax"/>
        </c:scaling>
        <c:delete val="0"/>
        <c:axPos val="b"/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928352"/>
        <c:crosses val="autoZero"/>
        <c:auto val="1"/>
        <c:lblAlgn val="ctr"/>
        <c:lblOffset val="100"/>
        <c:noMultiLvlLbl val="0"/>
      </c:catAx>
      <c:valAx>
        <c:axId val="327928352"/>
        <c:scaling>
          <c:orientation val="minMax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4048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</c:f>
              <c:numCache>
                <c:formatCode>General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Sheet1!$E$3:$E$23</c:f>
              <c:numCache>
                <c:formatCode>General</c:formatCode>
                <c:ptCount val="21"/>
                <c:pt idx="0">
                  <c:v>-45</c:v>
                </c:pt>
                <c:pt idx="1">
                  <c:v>-40</c:v>
                </c:pt>
                <c:pt idx="2">
                  <c:v>-35</c:v>
                </c:pt>
                <c:pt idx="3">
                  <c:v>-30</c:v>
                </c:pt>
                <c:pt idx="4">
                  <c:v>-25</c:v>
                </c:pt>
                <c:pt idx="5">
                  <c:v>-20</c:v>
                </c:pt>
                <c:pt idx="6">
                  <c:v>-15</c:v>
                </c:pt>
                <c:pt idx="7">
                  <c:v>-10</c:v>
                </c:pt>
                <c:pt idx="8">
                  <c:v>-5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00-2E4B-8929-79838A17F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313328"/>
        <c:axId val="330123280"/>
      </c:lineChart>
      <c:catAx>
        <c:axId val="349313328"/>
        <c:scaling>
          <c:orientation val="minMax"/>
        </c:scaling>
        <c:delete val="0"/>
        <c:axPos val="b"/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23280"/>
        <c:crosses val="autoZero"/>
        <c:auto val="1"/>
        <c:lblAlgn val="ctr"/>
        <c:lblOffset val="100"/>
        <c:noMultiLvlLbl val="0"/>
      </c:catAx>
      <c:valAx>
        <c:axId val="330123280"/>
        <c:scaling>
          <c:orientation val="minMax"/>
          <c:max val="5"/>
          <c:min val="-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3133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</c:f>
              <c:numCache>
                <c:formatCode>General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Sheet1!$G$3:$G$23</c:f>
              <c:numCache>
                <c:formatCode>General</c:formatCode>
                <c:ptCount val="21"/>
                <c:pt idx="0">
                  <c:v>-6</c:v>
                </c:pt>
                <c:pt idx="1">
                  <c:v>-6</c:v>
                </c:pt>
                <c:pt idx="2">
                  <c:v>-6</c:v>
                </c:pt>
                <c:pt idx="3">
                  <c:v>-6</c:v>
                </c:pt>
                <c:pt idx="4">
                  <c:v>-6</c:v>
                </c:pt>
                <c:pt idx="5">
                  <c:v>-6</c:v>
                </c:pt>
                <c:pt idx="6">
                  <c:v>-6</c:v>
                </c:pt>
                <c:pt idx="7">
                  <c:v>-6</c:v>
                </c:pt>
                <c:pt idx="8">
                  <c:v>-6</c:v>
                </c:pt>
                <c:pt idx="9">
                  <c:v>-6</c:v>
                </c:pt>
                <c:pt idx="10">
                  <c:v>-1</c:v>
                </c:pt>
                <c:pt idx="11">
                  <c:v>4</c:v>
                </c:pt>
                <c:pt idx="12">
                  <c:v>9</c:v>
                </c:pt>
                <c:pt idx="13">
                  <c:v>14</c:v>
                </c:pt>
                <c:pt idx="14">
                  <c:v>19</c:v>
                </c:pt>
                <c:pt idx="15">
                  <c:v>24</c:v>
                </c:pt>
                <c:pt idx="16">
                  <c:v>29</c:v>
                </c:pt>
                <c:pt idx="17">
                  <c:v>34</c:v>
                </c:pt>
                <c:pt idx="18">
                  <c:v>39</c:v>
                </c:pt>
                <c:pt idx="19">
                  <c:v>44</c:v>
                </c:pt>
                <c:pt idx="20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FB-A049-8972-AF37C9A50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164208"/>
        <c:axId val="283458048"/>
      </c:lineChart>
      <c:catAx>
        <c:axId val="333164208"/>
        <c:scaling>
          <c:orientation val="minMax"/>
        </c:scaling>
        <c:delete val="0"/>
        <c:axPos val="b"/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458048"/>
        <c:crosses val="autoZero"/>
        <c:auto val="1"/>
        <c:lblAlgn val="ctr"/>
        <c:lblOffset val="100"/>
        <c:noMultiLvlLbl val="0"/>
      </c:catAx>
      <c:valAx>
        <c:axId val="28345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6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</c:f>
              <c:numCache>
                <c:formatCode>General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Sheet1!$H$3:$H$23</c:f>
              <c:numCache>
                <c:formatCode>General</c:formatCode>
                <c:ptCount val="2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1</c:v>
                </c:pt>
                <c:pt idx="11">
                  <c:v>-4</c:v>
                </c:pt>
                <c:pt idx="12">
                  <c:v>-9</c:v>
                </c:pt>
                <c:pt idx="13">
                  <c:v>-14</c:v>
                </c:pt>
                <c:pt idx="14">
                  <c:v>-19</c:v>
                </c:pt>
                <c:pt idx="15">
                  <c:v>-24</c:v>
                </c:pt>
                <c:pt idx="16">
                  <c:v>-29</c:v>
                </c:pt>
                <c:pt idx="17">
                  <c:v>-34</c:v>
                </c:pt>
                <c:pt idx="18">
                  <c:v>-39</c:v>
                </c:pt>
                <c:pt idx="19">
                  <c:v>-44</c:v>
                </c:pt>
                <c:pt idx="20">
                  <c:v>-49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5C-C244-B290-3E451DF45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490112"/>
        <c:axId val="284106976"/>
      </c:lineChart>
      <c:catAx>
        <c:axId val="346490112"/>
        <c:scaling>
          <c:orientation val="minMax"/>
        </c:scaling>
        <c:delete val="0"/>
        <c:axPos val="b"/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06976"/>
        <c:crosses val="autoZero"/>
        <c:auto val="1"/>
        <c:lblAlgn val="ctr"/>
        <c:lblOffset val="100"/>
        <c:noMultiLvlLbl val="0"/>
      </c:catAx>
      <c:valAx>
        <c:axId val="2841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49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Sheet1!$I$2</c:f>
              <c:strCache>
                <c:ptCount val="1"/>
                <c:pt idx="0">
                  <c:v>Call Option</c:v>
                </c:pt>
              </c:strCache>
            </c:strRef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</c:f>
              <c:numCache>
                <c:formatCode>General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Sheet1!$I$3:$I$23</c:f>
              <c:numCache>
                <c:formatCode>0%</c:formatCode>
                <c:ptCount val="21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-0.16666666666666666</c:v>
                </c:pt>
                <c:pt idx="11">
                  <c:v>0.66666666666666663</c:v>
                </c:pt>
                <c:pt idx="12">
                  <c:v>1.5</c:v>
                </c:pt>
                <c:pt idx="13">
                  <c:v>2.3333333333333335</c:v>
                </c:pt>
                <c:pt idx="14">
                  <c:v>3.1666666666666665</c:v>
                </c:pt>
                <c:pt idx="15">
                  <c:v>4</c:v>
                </c:pt>
                <c:pt idx="16">
                  <c:v>4.833333333333333</c:v>
                </c:pt>
                <c:pt idx="17">
                  <c:v>5.666666666666667</c:v>
                </c:pt>
                <c:pt idx="18">
                  <c:v>6.5</c:v>
                </c:pt>
                <c:pt idx="19">
                  <c:v>7.333333333333333</c:v>
                </c:pt>
                <c:pt idx="20">
                  <c:v>8.1666666666666661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5D-2245-AD9B-AAEE0C8585F8}"/>
            </c:ext>
          </c:extLst>
        </c:ser>
        <c:ser>
          <c:idx val="1"/>
          <c:order val="1"/>
          <c:tx>
            <c:strRef>
              <c:f>Sheet1!$J$2</c:f>
              <c:strCache>
                <c:ptCount val="1"/>
                <c:pt idx="0">
                  <c:v>Stock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</c:f>
              <c:numCache>
                <c:formatCode>General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Sheet1!$J$3:$J$23</c:f>
              <c:numCache>
                <c:formatCode>0%</c:formatCode>
                <c:ptCount val="21"/>
                <c:pt idx="0">
                  <c:v>-0.13043478260869565</c:v>
                </c:pt>
                <c:pt idx="1">
                  <c:v>-0.11594202898550725</c:v>
                </c:pt>
                <c:pt idx="2">
                  <c:v>-0.10144927536231885</c:v>
                </c:pt>
                <c:pt idx="3">
                  <c:v>-8.6956521739130432E-2</c:v>
                </c:pt>
                <c:pt idx="4">
                  <c:v>-7.2463768115942032E-2</c:v>
                </c:pt>
                <c:pt idx="5">
                  <c:v>-5.7971014492753624E-2</c:v>
                </c:pt>
                <c:pt idx="6">
                  <c:v>-4.3478260869565216E-2</c:v>
                </c:pt>
                <c:pt idx="7">
                  <c:v>-2.8985507246376812E-2</c:v>
                </c:pt>
                <c:pt idx="8">
                  <c:v>-1.4492753623188406E-2</c:v>
                </c:pt>
                <c:pt idx="9">
                  <c:v>0</c:v>
                </c:pt>
                <c:pt idx="10">
                  <c:v>1.4492753623188406E-2</c:v>
                </c:pt>
                <c:pt idx="11">
                  <c:v>2.8985507246376812E-2</c:v>
                </c:pt>
                <c:pt idx="12">
                  <c:v>4.3478260869565216E-2</c:v>
                </c:pt>
                <c:pt idx="13">
                  <c:v>5.7971014492753624E-2</c:v>
                </c:pt>
                <c:pt idx="14">
                  <c:v>7.2463768115942032E-2</c:v>
                </c:pt>
                <c:pt idx="15">
                  <c:v>8.6956521739130432E-2</c:v>
                </c:pt>
                <c:pt idx="16">
                  <c:v>0.10144927536231885</c:v>
                </c:pt>
                <c:pt idx="17">
                  <c:v>0.11594202898550725</c:v>
                </c:pt>
                <c:pt idx="18">
                  <c:v>0.13043478260869565</c:v>
                </c:pt>
                <c:pt idx="19">
                  <c:v>0.14492753623188406</c:v>
                </c:pt>
                <c:pt idx="20">
                  <c:v>0.15942028985507245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5D-2245-AD9B-AAEE0C858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744224"/>
        <c:axId val="297197824"/>
      </c:lineChart>
      <c:catAx>
        <c:axId val="349744224"/>
        <c:scaling>
          <c:orientation val="minMax"/>
        </c:scaling>
        <c:delete val="0"/>
        <c:axPos val="b"/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197824"/>
        <c:crosses val="autoZero"/>
        <c:auto val="1"/>
        <c:lblAlgn val="ctr"/>
        <c:lblOffset val="100"/>
        <c:noMultiLvlLbl val="0"/>
      </c:catAx>
      <c:valAx>
        <c:axId val="29719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74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</c:f>
              <c:numCache>
                <c:formatCode>General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Sheet1!$L$3:$L$23</c:f>
              <c:numCache>
                <c:formatCode>General</c:formatCode>
                <c:ptCount val="21"/>
                <c:pt idx="0">
                  <c:v>45</c:v>
                </c:pt>
                <c:pt idx="1">
                  <c:v>40</c:v>
                </c:pt>
                <c:pt idx="2">
                  <c:v>35</c:v>
                </c:pt>
                <c:pt idx="3">
                  <c:v>30</c:v>
                </c:pt>
                <c:pt idx="4">
                  <c:v>25</c:v>
                </c:pt>
                <c:pt idx="5">
                  <c:v>20</c:v>
                </c:pt>
                <c:pt idx="6">
                  <c:v>15</c:v>
                </c:pt>
                <c:pt idx="7">
                  <c:v>10</c:v>
                </c:pt>
                <c:pt idx="8">
                  <c:v>5</c:v>
                </c:pt>
                <c:pt idx="9">
                  <c:v>0</c:v>
                </c:pt>
                <c:pt idx="10">
                  <c:v>5</c:v>
                </c:pt>
                <c:pt idx="11">
                  <c:v>10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  <c:pt idx="16">
                  <c:v>35</c:v>
                </c:pt>
                <c:pt idx="17">
                  <c:v>40</c:v>
                </c:pt>
                <c:pt idx="18">
                  <c:v>45</c:v>
                </c:pt>
                <c:pt idx="19">
                  <c:v>50</c:v>
                </c:pt>
                <c:pt idx="20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85-D441-A98D-B9496AF09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2895712"/>
        <c:axId val="332897744"/>
      </c:lineChart>
      <c:catAx>
        <c:axId val="33289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897744"/>
        <c:crosses val="autoZero"/>
        <c:auto val="1"/>
        <c:lblAlgn val="ctr"/>
        <c:lblOffset val="100"/>
        <c:noMultiLvlLbl val="0"/>
      </c:catAx>
      <c:valAx>
        <c:axId val="332897744"/>
        <c:scaling>
          <c:orientation val="minMax"/>
          <c:max val="5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89571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Sheet1!$A$3:$A$23</c:f>
              <c:numCache>
                <c:formatCode>General</c:formatCode>
                <c:ptCount val="21"/>
                <c:pt idx="0">
                  <c:v>300</c:v>
                </c:pt>
                <c:pt idx="1">
                  <c:v>305</c:v>
                </c:pt>
                <c:pt idx="2">
                  <c:v>310</c:v>
                </c:pt>
                <c:pt idx="3">
                  <c:v>315</c:v>
                </c:pt>
                <c:pt idx="4">
                  <c:v>320</c:v>
                </c:pt>
                <c:pt idx="5">
                  <c:v>325</c:v>
                </c:pt>
                <c:pt idx="6">
                  <c:v>330</c:v>
                </c:pt>
                <c:pt idx="7">
                  <c:v>335</c:v>
                </c:pt>
                <c:pt idx="8">
                  <c:v>340</c:v>
                </c:pt>
                <c:pt idx="9">
                  <c:v>345</c:v>
                </c:pt>
                <c:pt idx="10">
                  <c:v>350</c:v>
                </c:pt>
                <c:pt idx="11">
                  <c:v>355</c:v>
                </c:pt>
                <c:pt idx="12">
                  <c:v>360</c:v>
                </c:pt>
                <c:pt idx="13">
                  <c:v>365</c:v>
                </c:pt>
                <c:pt idx="14">
                  <c:v>370</c:v>
                </c:pt>
                <c:pt idx="15">
                  <c:v>375</c:v>
                </c:pt>
                <c:pt idx="16">
                  <c:v>380</c:v>
                </c:pt>
                <c:pt idx="17">
                  <c:v>385</c:v>
                </c:pt>
                <c:pt idx="18">
                  <c:v>390</c:v>
                </c:pt>
                <c:pt idx="19">
                  <c:v>395</c:v>
                </c:pt>
                <c:pt idx="20">
                  <c:v>400</c:v>
                </c:pt>
              </c:numCache>
            </c:numRef>
          </c:cat>
          <c:val>
            <c:numRef>
              <c:f>Sheet1!$M$3:$M$23</c:f>
              <c:numCache>
                <c:formatCode>General</c:formatCode>
                <c:ptCount val="21"/>
                <c:pt idx="0">
                  <c:v>31.5</c:v>
                </c:pt>
                <c:pt idx="1">
                  <c:v>26.5</c:v>
                </c:pt>
                <c:pt idx="2">
                  <c:v>21.5</c:v>
                </c:pt>
                <c:pt idx="3">
                  <c:v>16.5</c:v>
                </c:pt>
                <c:pt idx="4">
                  <c:v>11.5</c:v>
                </c:pt>
                <c:pt idx="5">
                  <c:v>6.5</c:v>
                </c:pt>
                <c:pt idx="6">
                  <c:v>1.5</c:v>
                </c:pt>
                <c:pt idx="7">
                  <c:v>-3.5</c:v>
                </c:pt>
                <c:pt idx="8">
                  <c:v>-8.5</c:v>
                </c:pt>
                <c:pt idx="9">
                  <c:v>-13.5</c:v>
                </c:pt>
                <c:pt idx="10">
                  <c:v>-8.5</c:v>
                </c:pt>
                <c:pt idx="11">
                  <c:v>-3.5</c:v>
                </c:pt>
                <c:pt idx="12">
                  <c:v>1.5</c:v>
                </c:pt>
                <c:pt idx="13">
                  <c:v>6.5</c:v>
                </c:pt>
                <c:pt idx="14">
                  <c:v>11.5</c:v>
                </c:pt>
                <c:pt idx="15">
                  <c:v>16.5</c:v>
                </c:pt>
                <c:pt idx="16">
                  <c:v>21.5</c:v>
                </c:pt>
                <c:pt idx="17">
                  <c:v>26.5</c:v>
                </c:pt>
                <c:pt idx="18">
                  <c:v>31.5</c:v>
                </c:pt>
                <c:pt idx="19">
                  <c:v>36.5</c:v>
                </c:pt>
                <c:pt idx="20">
                  <c:v>41.5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DD-974A-88A0-76AFB3A60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502432"/>
        <c:axId val="329068576"/>
      </c:lineChart>
      <c:catAx>
        <c:axId val="328502432"/>
        <c:scaling>
          <c:orientation val="minMax"/>
        </c:scaling>
        <c:delete val="0"/>
        <c:axPos val="b"/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068576"/>
        <c:crosses val="autoZero"/>
        <c:auto val="1"/>
        <c:lblAlgn val="ctr"/>
        <c:lblOffset val="100"/>
        <c:noMultiLvlLbl val="0"/>
      </c:catAx>
      <c:valAx>
        <c:axId val="32906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0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1E004C-9299-7A47-BD40-77FF5F8D60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AF2FB-8044-6246-BA37-D61482DEA1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0B5BE8-E753-D846-95A0-1DE2D4EDCB49}" type="datetimeFigureOut">
              <a:rPr lang="en-US"/>
              <a:pPr>
                <a:defRPr/>
              </a:pPr>
              <a:t>1/15/19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C04E1-0669-C344-B545-B8DA4B2477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41B62-D946-2846-92C4-4E91516DFA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B7B0D0-7389-DF4E-909D-304ABB18C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1FCEFC-2991-984D-A5AE-DCDB63A33A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E326A-7F53-924D-A4A0-5F68461224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C3382B-5F05-1843-89B1-4A37831A9DE2}" type="datetimeFigureOut">
              <a:rPr lang="en-US"/>
              <a:pPr>
                <a:defRPr/>
              </a:pPr>
              <a:t>1/15/19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3D879DD-A591-3F48-91BA-06C14A6147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FB9299-9B86-B744-97CA-C6D68EF42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1DC50-7DD9-2E4D-8EB6-74BB482195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0EE29-300B-714B-97E7-EED3636B9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1DEA25-B61C-AE44-8571-3A6769C07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B4BF374A-AFEA-B048-BE9D-39D131FDA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D681B4A-5A58-0B4D-919E-90AF21A61B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84C5394B-5099-FB4C-BFBE-7E2E0CAAE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891190-3F07-7D43-A1CB-3DC3B18E8C56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49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>
            <a:extLst>
              <a:ext uri="{FF2B5EF4-FFF2-40B4-BE49-F238E27FC236}">
                <a16:creationId xmlns:a16="http://schemas.microsoft.com/office/drawing/2014/main" id="{9D23DBDE-811A-3748-AC65-F21589906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071563"/>
            <a:ext cx="853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20" descr="4_ucirv_merage_hor_blk_with Seal">
            <a:extLst>
              <a:ext uri="{FF2B5EF4-FFF2-40B4-BE49-F238E27FC236}">
                <a16:creationId xmlns:a16="http://schemas.microsoft.com/office/drawing/2014/main" id="{139A0B3B-E95B-FB4C-B01B-695E356F9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800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819400"/>
            <a:ext cx="83058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648200"/>
            <a:ext cx="8305800" cy="1447800"/>
          </a:xfrm>
        </p:spPr>
        <p:txBody>
          <a:bodyPr/>
          <a:lstStyle>
            <a:lvl1pPr marL="0" indent="0"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438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4_ucirv_merage_hor_blk_with Seal">
            <a:extLst>
              <a:ext uri="{FF2B5EF4-FFF2-40B4-BE49-F238E27FC236}">
                <a16:creationId xmlns:a16="http://schemas.microsoft.com/office/drawing/2014/main" id="{9DDD534A-F534-A649-B2A7-03E147BD4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67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>
            <a:extLst>
              <a:ext uri="{FF2B5EF4-FFF2-40B4-BE49-F238E27FC236}">
                <a16:creationId xmlns:a16="http://schemas.microsoft.com/office/drawing/2014/main" id="{E57D3DD0-EB4D-3545-89D3-0CC03964D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12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4_ucirv_merage_hor_blk_with Seal">
            <a:extLst>
              <a:ext uri="{FF2B5EF4-FFF2-40B4-BE49-F238E27FC236}">
                <a16:creationId xmlns:a16="http://schemas.microsoft.com/office/drawing/2014/main" id="{31F9838E-D891-9444-B7DE-C6B9E16F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67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>
            <a:extLst>
              <a:ext uri="{FF2B5EF4-FFF2-40B4-BE49-F238E27FC236}">
                <a16:creationId xmlns:a16="http://schemas.microsoft.com/office/drawing/2014/main" id="{D519BE18-D7C0-FC46-A5E7-B3A07CB2A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23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4_ucirv_merage_hor_blk_with Seal">
            <a:extLst>
              <a:ext uri="{FF2B5EF4-FFF2-40B4-BE49-F238E27FC236}">
                <a16:creationId xmlns:a16="http://schemas.microsoft.com/office/drawing/2014/main" id="{956C3B5B-CEC1-E144-BF62-7594D3AE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67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>
            <a:extLst>
              <a:ext uri="{FF2B5EF4-FFF2-40B4-BE49-F238E27FC236}">
                <a16:creationId xmlns:a16="http://schemas.microsoft.com/office/drawing/2014/main" id="{9FFC8CC0-6786-0143-A5ED-2DB82E590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68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4_ucirv_merage_hor_blk_with Seal">
            <a:extLst>
              <a:ext uri="{FF2B5EF4-FFF2-40B4-BE49-F238E27FC236}">
                <a16:creationId xmlns:a16="http://schemas.microsoft.com/office/drawing/2014/main" id="{209284F4-D3D7-874A-B604-8FEBEF8C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67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7">
            <a:extLst>
              <a:ext uri="{FF2B5EF4-FFF2-40B4-BE49-F238E27FC236}">
                <a16:creationId xmlns:a16="http://schemas.microsoft.com/office/drawing/2014/main" id="{E7CC8509-1DE9-3842-9C24-1273B72FA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2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4_ucirv_merage_hor_blk_with Seal">
            <a:extLst>
              <a:ext uri="{FF2B5EF4-FFF2-40B4-BE49-F238E27FC236}">
                <a16:creationId xmlns:a16="http://schemas.microsoft.com/office/drawing/2014/main" id="{D73A3CBA-9A13-F04C-AA6E-D29DF5D0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67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7">
            <a:extLst>
              <a:ext uri="{FF2B5EF4-FFF2-40B4-BE49-F238E27FC236}">
                <a16:creationId xmlns:a16="http://schemas.microsoft.com/office/drawing/2014/main" id="{7D07F206-2D07-724B-A69D-E9E06795F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7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4_ucirv_merage_hor_blk_with Seal">
            <a:extLst>
              <a:ext uri="{FF2B5EF4-FFF2-40B4-BE49-F238E27FC236}">
                <a16:creationId xmlns:a16="http://schemas.microsoft.com/office/drawing/2014/main" id="{15A78701-7A30-C441-AB91-1184A72B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67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7">
            <a:extLst>
              <a:ext uri="{FF2B5EF4-FFF2-40B4-BE49-F238E27FC236}">
                <a16:creationId xmlns:a16="http://schemas.microsoft.com/office/drawing/2014/main" id="{E7040118-1560-564C-89A3-27C1EBAC4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57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43200"/>
            <a:ext cx="4041775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32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4_ucirv_merage_hor_blk_with Seal">
            <a:extLst>
              <a:ext uri="{FF2B5EF4-FFF2-40B4-BE49-F238E27FC236}">
                <a16:creationId xmlns:a16="http://schemas.microsoft.com/office/drawing/2014/main" id="{F0AE4624-3DF2-E54A-8A85-E6224730C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67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7">
            <a:extLst>
              <a:ext uri="{FF2B5EF4-FFF2-40B4-BE49-F238E27FC236}">
                <a16:creationId xmlns:a16="http://schemas.microsoft.com/office/drawing/2014/main" id="{AACA753A-6639-3848-9051-077F00BBA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64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4_ucirv_merage_hor_blk_with Seal">
            <a:extLst>
              <a:ext uri="{FF2B5EF4-FFF2-40B4-BE49-F238E27FC236}">
                <a16:creationId xmlns:a16="http://schemas.microsoft.com/office/drawing/2014/main" id="{FDBAEC6C-F65A-C64B-81CB-286BA36A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67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7">
            <a:extLst>
              <a:ext uri="{FF2B5EF4-FFF2-40B4-BE49-F238E27FC236}">
                <a16:creationId xmlns:a16="http://schemas.microsoft.com/office/drawing/2014/main" id="{EC7B5854-DE6B-1E4D-950A-447980AB9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7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4_ucirv_merage_hor_blk_with Seal">
            <a:extLst>
              <a:ext uri="{FF2B5EF4-FFF2-40B4-BE49-F238E27FC236}">
                <a16:creationId xmlns:a16="http://schemas.microsoft.com/office/drawing/2014/main" id="{644105CB-591F-4646-B0F7-1951267CC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67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7">
            <a:extLst>
              <a:ext uri="{FF2B5EF4-FFF2-40B4-BE49-F238E27FC236}">
                <a16:creationId xmlns:a16="http://schemas.microsoft.com/office/drawing/2014/main" id="{FD469288-85A2-2943-9342-A01673D56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08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620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98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4_ucirv_merage_hor_blk_with Seal">
            <a:extLst>
              <a:ext uri="{FF2B5EF4-FFF2-40B4-BE49-F238E27FC236}">
                <a16:creationId xmlns:a16="http://schemas.microsoft.com/office/drawing/2014/main" id="{6E888054-2441-CA4C-9F8D-AC23587B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67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7">
            <a:extLst>
              <a:ext uri="{FF2B5EF4-FFF2-40B4-BE49-F238E27FC236}">
                <a16:creationId xmlns:a16="http://schemas.microsoft.com/office/drawing/2014/main" id="{F142D8FC-FEC7-934E-AC44-5E330E28D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75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B9EAB9-C31F-D047-831D-B94171122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04B038-2869-6042-978F-512528991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Topic line #1</a:t>
            </a:r>
          </a:p>
          <a:p>
            <a:pPr lvl="1"/>
            <a:r>
              <a:rPr lang="en-US" altLang="en-US"/>
              <a:t>Bullet #1</a:t>
            </a:r>
          </a:p>
          <a:p>
            <a:pPr lvl="1"/>
            <a:r>
              <a:rPr lang="en-US" altLang="en-US"/>
              <a:t>Bullet #2</a:t>
            </a:r>
          </a:p>
          <a:p>
            <a:pPr lvl="1"/>
            <a:endParaRPr lang="en-US" altLang="en-US"/>
          </a:p>
          <a:p>
            <a:pPr lvl="0"/>
            <a:r>
              <a:rPr lang="en-US" altLang="en-US"/>
              <a:t>Topic line #2</a:t>
            </a:r>
          </a:p>
          <a:p>
            <a:pPr lvl="1"/>
            <a:r>
              <a:rPr lang="en-US" altLang="en-US"/>
              <a:t>Bullet #1</a:t>
            </a:r>
          </a:p>
          <a:p>
            <a:pPr lvl="1"/>
            <a:r>
              <a:rPr lang="en-US" altLang="en-US"/>
              <a:t>Bullet #2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57A7CD2-B3F7-6842-A355-2026716E1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Options and Futures</a:t>
            </a: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34C2F7AE-17A5-2D42-8BFD-397C6C334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dirty="0"/>
              <a:t>“Frank, 10,000 ANC at 46. Let me know how the options open, OK?”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dirty="0"/>
              <a:t>					– Bud Fox, </a:t>
            </a:r>
            <a:r>
              <a:rPr lang="en-US" altLang="en-US" sz="2000" i="1" dirty="0"/>
              <a:t>Wall Street </a:t>
            </a:r>
            <a:r>
              <a:rPr lang="en-US" altLang="en-US" sz="2000" dirty="0"/>
              <a:t>(1987)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65C8-166E-AF40-BBCF-EC276508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Call Payoff at Expiration for Buyer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0D7156-5C52-DE40-95EC-473D5AF745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99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32D6-8311-AB41-8A0A-42B365F2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Call Payoff at Expiration for Seller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CB563F-6A61-5B4B-BF4D-8425658E1A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469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D5BE-F29C-C646-8119-CAEBBF63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Put Payoff at Expiration for Buyer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A6AFFD9-475F-E547-9AB5-1EB1D1489D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78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F1F5-17DC-2A4F-AE4A-3A556703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Put Payoff at Expiration for Seller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02DDBC4-E143-D940-81DB-F301227910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522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7B28AFDC-62FF-6240-907D-042418C3A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Payoff vs. Profit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E95AC5EB-D60D-EF42-B0B6-8C31501A0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Of course, payoff does not equal profit</a:t>
            </a:r>
          </a:p>
          <a:p>
            <a:pPr lvl="1"/>
            <a:r>
              <a:rPr lang="en-US" altLang="en-US"/>
              <a:t>Remember you had to pay for the option</a:t>
            </a:r>
          </a:p>
          <a:p>
            <a:pPr lvl="1"/>
            <a:endParaRPr lang="en-US" altLang="en-US"/>
          </a:p>
          <a:p>
            <a:r>
              <a:rPr lang="en-US" altLang="en-US"/>
              <a:t>Call Breakeven: </a:t>
            </a:r>
          </a:p>
          <a:p>
            <a:pPr lvl="1"/>
            <a:r>
              <a:rPr lang="en-US" altLang="en-US"/>
              <a:t>Underlying $ = Strike + Premium Paid</a:t>
            </a:r>
          </a:p>
          <a:p>
            <a:endParaRPr lang="en-US" altLang="en-US"/>
          </a:p>
          <a:p>
            <a:r>
              <a:rPr lang="en-US" altLang="en-US"/>
              <a:t>Put Breakeven:</a:t>
            </a:r>
          </a:p>
          <a:p>
            <a:pPr lvl="1"/>
            <a:r>
              <a:rPr lang="en-US" altLang="en-US"/>
              <a:t>Underlying $ = Strike - Premium Paid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08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3315EAB-69C4-644D-AB94-59370A18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Profit for Call Owner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628D19C-C526-644F-B155-176D3D358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933033"/>
              </p:ext>
            </p:extLst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55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7DCA9B1B-067E-8044-AB84-B9BA7877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Profit for Call Writer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0E2ABF-E878-F049-BC70-ED5B750C6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193799"/>
              </p:ext>
            </p:extLst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41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C7308AA0-2C7C-9A46-AC19-FAE57766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Cost of an option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A926A182-2A80-5546-8C64-C6AC26562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Premium depends on several factors (&gt;)</a:t>
            </a:r>
          </a:p>
          <a:p>
            <a:pPr lvl="1" eaLnBrk="1" hangingPunct="1"/>
            <a:r>
              <a:rPr lang="en-US" altLang="en-US" dirty="0"/>
              <a:t>Strike Price (- for call, + for put)</a:t>
            </a:r>
          </a:p>
          <a:p>
            <a:pPr lvl="1" eaLnBrk="1" hangingPunct="1"/>
            <a:r>
              <a:rPr lang="en-US" altLang="en-US" dirty="0"/>
              <a:t>Current value of underlying security (+ for call, - for put)</a:t>
            </a:r>
          </a:p>
          <a:p>
            <a:pPr lvl="1" eaLnBrk="1" hangingPunct="1"/>
            <a:r>
              <a:rPr lang="en-US" altLang="en-US" dirty="0"/>
              <a:t>Interest rate (- for both)</a:t>
            </a:r>
          </a:p>
          <a:p>
            <a:pPr lvl="1" eaLnBrk="1" hangingPunct="1"/>
            <a:r>
              <a:rPr lang="en-US" altLang="en-US" dirty="0"/>
              <a:t>Volatility of underlying security (+ for both)</a:t>
            </a:r>
          </a:p>
          <a:p>
            <a:pPr lvl="1" eaLnBrk="1" hangingPunct="1"/>
            <a:r>
              <a:rPr lang="en-US" altLang="en-US" dirty="0"/>
              <a:t>Time to Maturity (+ for both)</a:t>
            </a:r>
          </a:p>
        </p:txBody>
      </p:sp>
    </p:spTree>
    <p:extLst>
      <p:ext uri="{BB962C8B-B14F-4D97-AF65-F5344CB8AC3E}">
        <p14:creationId xmlns:p14="http://schemas.microsoft.com/office/powerpoint/2010/main" val="320849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0582DA5F-1730-7A43-8E90-0B0CA1A4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Pricing Options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34F81FBE-110B-4B49-A2EF-C628C8333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Options are generally priced in two ways:</a:t>
            </a:r>
          </a:p>
          <a:p>
            <a:pPr lvl="1" eaLnBrk="1" hangingPunct="1"/>
            <a:r>
              <a:rPr lang="en-US" altLang="en-US" dirty="0"/>
              <a:t>Binomial Tree</a:t>
            </a:r>
          </a:p>
          <a:p>
            <a:pPr lvl="1" eaLnBrk="1" hangingPunct="1"/>
            <a:r>
              <a:rPr lang="en-US" altLang="en-US" dirty="0"/>
              <a:t>Black-Scholes option pricing formula</a:t>
            </a:r>
          </a:p>
          <a:p>
            <a:pPr lvl="1" eaLnBrk="1" hangingPunct="1"/>
            <a:r>
              <a:rPr lang="en-US" altLang="en-US" dirty="0"/>
              <a:t>Modifications to Black-Scholes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Lots of theories on option mispricing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5748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46F6C3D6-8A7B-964F-A5D7-FB46439D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American vs. European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924EE298-9D0F-8D41-9F14-B6C0908B3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There are two main types of options</a:t>
            </a:r>
          </a:p>
          <a:p>
            <a:pPr lvl="1" eaLnBrk="1" hangingPunct="1"/>
            <a:r>
              <a:rPr lang="en-US" altLang="en-US"/>
              <a:t>American options can be exercised at any time</a:t>
            </a:r>
          </a:p>
          <a:p>
            <a:pPr lvl="1" eaLnBrk="1" hangingPunct="1"/>
            <a:r>
              <a:rPr lang="en-US" altLang="en-US"/>
              <a:t>European options can only be exercised on the expiration date</a:t>
            </a:r>
          </a:p>
          <a:p>
            <a:pPr lvl="2" eaLnBrk="1" hangingPunct="1"/>
            <a:r>
              <a:rPr lang="en-US" altLang="en-US"/>
              <a:t>Can always ‘exercise’ by selling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In most cases, the early exercise option is ‘worthless’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62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DBDF12A-5835-2E41-A1B6-EDDF9742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Options/Futures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A48AE8C6-0789-4E44-8FA3-620546822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Options and futures are advanced trading instruments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Can be used to speculate or hedge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If used to speculate very risky</a:t>
            </a:r>
          </a:p>
          <a:p>
            <a:pPr lvl="1" eaLnBrk="1" hangingPunct="1"/>
            <a:r>
              <a:rPr lang="en-US" altLang="en-US" dirty="0"/>
              <a:t>Hence have to have a margin account to trade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208D-E934-7E48-91C8-8AC9581E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dirty="0"/>
              <a:t>Pros #1: Amazing Flexibility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14682-3A7A-0646-A567-DAEB4FAEE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50" y="1752600"/>
            <a:ext cx="3263900" cy="491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16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208D-E934-7E48-91C8-8AC9581E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dirty="0"/>
              <a:t>Pros #1: Amazing Flexibility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EDA15-34BD-4B44-82EE-CA64742FF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822240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4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AF341-03DE-F84F-B645-08C2C4B3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 #2: Making Profit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3315E3-A60A-2240-9AB4-F587E5277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52" y="2209800"/>
            <a:ext cx="5605096" cy="3810000"/>
          </a:xfrm>
        </p:spPr>
      </p:pic>
    </p:spTree>
    <p:extLst>
      <p:ext uri="{BB962C8B-B14F-4D97-AF65-F5344CB8AC3E}">
        <p14:creationId xmlns:p14="http://schemas.microsoft.com/office/powerpoint/2010/main" val="3877574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D808-5C17-A345-962E-CED103BB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dirty="0"/>
              <a:t>Stock vs. Option returns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A202D9-8D4E-6047-A81F-21DAC0C23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303595"/>
              </p:ext>
            </p:extLst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1777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9C4A-5628-804F-85C7-39B07D04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Con: Timing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6A6850-494D-9E40-A26F-A8DFCE74C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184400"/>
            <a:ext cx="7112000" cy="4165600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0B628F-9200-1E46-A0CE-B6980D4E8A6E}"/>
              </a:ext>
            </a:extLst>
          </p:cNvPr>
          <p:cNvCxnSpPr>
            <a:cxnSpLocks/>
          </p:cNvCxnSpPr>
          <p:nvPr/>
        </p:nvCxnSpPr>
        <p:spPr>
          <a:xfrm>
            <a:off x="3048000" y="3429000"/>
            <a:ext cx="762000" cy="11430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3D95CC8-334D-D34A-B6EA-DD9FA2526296}"/>
              </a:ext>
            </a:extLst>
          </p:cNvPr>
          <p:cNvSpPr txBox="1"/>
          <p:nvPr/>
        </p:nvSpPr>
        <p:spPr>
          <a:xfrm>
            <a:off x="1377998" y="3059668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Strike at $30? Sorry!</a:t>
            </a:r>
          </a:p>
        </p:txBody>
      </p:sp>
    </p:spTree>
    <p:extLst>
      <p:ext uri="{BB962C8B-B14F-4D97-AF65-F5344CB8AC3E}">
        <p14:creationId xmlns:p14="http://schemas.microsoft.com/office/powerpoint/2010/main" val="3815540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C1B2-D817-C545-93B0-1CCEB20F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 #2: Cost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AC17A9-6585-CB4B-83AF-C58E167A3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1987550"/>
            <a:ext cx="6642100" cy="4559300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5BCCC4-563F-7344-AF38-2CE97838C1E9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362200" y="3533745"/>
            <a:ext cx="1163444" cy="3524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CB376C-B9A6-284E-86D5-8D734534D45A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057400" y="3533745"/>
            <a:ext cx="1468244" cy="3312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EB554C-63EA-0C47-B28B-86A56906EAD7}"/>
              </a:ext>
            </a:extLst>
          </p:cNvPr>
          <p:cNvSpPr txBox="1"/>
          <p:nvPr/>
        </p:nvSpPr>
        <p:spPr>
          <a:xfrm>
            <a:off x="3525644" y="3364468"/>
            <a:ext cx="2510624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(9.75 – 9.15)/9.15 =6.6% </a:t>
            </a:r>
          </a:p>
        </p:txBody>
      </p:sp>
    </p:spTree>
    <p:extLst>
      <p:ext uri="{BB962C8B-B14F-4D97-AF65-F5344CB8AC3E}">
        <p14:creationId xmlns:p14="http://schemas.microsoft.com/office/powerpoint/2010/main" val="2162586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C6B4-AB4A-1F4C-A711-84E934F2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Strategy #1: Straddle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C556F-8705-3440-9C44-B64CC2A00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think price is going to change a lot</a:t>
            </a:r>
          </a:p>
          <a:p>
            <a:pPr lvl="1"/>
            <a:r>
              <a:rPr lang="en-US" dirty="0"/>
              <a:t>But don’t know which direction</a:t>
            </a:r>
          </a:p>
          <a:p>
            <a:pPr lvl="1"/>
            <a:endParaRPr lang="en-US" dirty="0"/>
          </a:p>
          <a:p>
            <a:r>
              <a:rPr lang="en-US" dirty="0"/>
              <a:t>Can create a straddle</a:t>
            </a:r>
          </a:p>
          <a:p>
            <a:pPr lvl="1"/>
            <a:r>
              <a:rPr lang="en-US" dirty="0"/>
              <a:t>Go long a call option</a:t>
            </a:r>
          </a:p>
          <a:p>
            <a:pPr lvl="1"/>
            <a:r>
              <a:rPr lang="en-US" dirty="0"/>
              <a:t>Go long a put option</a:t>
            </a:r>
          </a:p>
          <a:p>
            <a:pPr lvl="1"/>
            <a:r>
              <a:rPr lang="en-US" dirty="0"/>
              <a:t>Same strike</a:t>
            </a:r>
          </a:p>
        </p:txBody>
      </p:sp>
    </p:spTree>
    <p:extLst>
      <p:ext uri="{BB962C8B-B14F-4D97-AF65-F5344CB8AC3E}">
        <p14:creationId xmlns:p14="http://schemas.microsoft.com/office/powerpoint/2010/main" val="371472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FDBD-D428-7A45-81BF-B0EA6DB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FB49F-B8EC-9949-A38A-61860825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sure if Elon is going to tweet something good or bad</a:t>
            </a:r>
          </a:p>
          <a:p>
            <a:endParaRPr lang="en-US" dirty="0"/>
          </a:p>
          <a:p>
            <a:r>
              <a:rPr lang="en-US" dirty="0"/>
              <a:t>Go long</a:t>
            </a:r>
          </a:p>
          <a:p>
            <a:pPr lvl="1"/>
            <a:r>
              <a:rPr lang="en-US" dirty="0"/>
              <a:t>$345 Call for $6.50</a:t>
            </a:r>
          </a:p>
          <a:p>
            <a:pPr lvl="1"/>
            <a:r>
              <a:rPr lang="en-US" dirty="0"/>
              <a:t>$345 Put for $7.00</a:t>
            </a:r>
          </a:p>
          <a:p>
            <a:pPr lvl="1"/>
            <a:endParaRPr lang="en-US" dirty="0"/>
          </a:p>
          <a:p>
            <a:r>
              <a:rPr lang="en-US" dirty="0"/>
              <a:t>Let’s see the payoffs and profit</a:t>
            </a:r>
          </a:p>
        </p:txBody>
      </p:sp>
    </p:spTree>
    <p:extLst>
      <p:ext uri="{BB962C8B-B14F-4D97-AF65-F5344CB8AC3E}">
        <p14:creationId xmlns:p14="http://schemas.microsoft.com/office/powerpoint/2010/main" val="473494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8758-1195-A843-B5C5-42A5AEF0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Straddle Payoff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76C5F9-A2ED-E14E-8806-A23460DBB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470588"/>
              </p:ext>
            </p:extLst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190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8758-1195-A843-B5C5-42A5AEF0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Straddle Profit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626CDC-7822-DA4B-BC5A-D602F5A54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890878"/>
              </p:ext>
            </p:extLst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807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4766-2383-AF45-BE0B-81D56694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E0C384-FB9B-8849-A9D2-DEF71F4FD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310" y="1981200"/>
            <a:ext cx="7197379" cy="42100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D69734C-D830-A84C-B950-B612DED821DB}"/>
              </a:ext>
            </a:extLst>
          </p:cNvPr>
          <p:cNvSpPr/>
          <p:nvPr/>
        </p:nvSpPr>
        <p:spPr>
          <a:xfrm>
            <a:off x="3733800" y="1905000"/>
            <a:ext cx="1981200" cy="762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154198-4692-5645-B827-02DB06070752}"/>
              </a:ext>
            </a:extLst>
          </p:cNvPr>
          <p:cNvSpPr/>
          <p:nvPr/>
        </p:nvSpPr>
        <p:spPr>
          <a:xfrm>
            <a:off x="1371600" y="3324224"/>
            <a:ext cx="5181600" cy="32289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89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C6B4-AB4A-1F4C-A711-84E934F2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Strategy #2: Strangle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C556F-8705-3440-9C44-B64CC2A00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think price is going to change a lot</a:t>
            </a:r>
          </a:p>
          <a:p>
            <a:pPr lvl="1"/>
            <a:r>
              <a:rPr lang="en-US" dirty="0"/>
              <a:t>But don’t know which direction</a:t>
            </a:r>
          </a:p>
          <a:p>
            <a:pPr lvl="1"/>
            <a:r>
              <a:rPr lang="en-US" dirty="0"/>
              <a:t>Straddle to expensive</a:t>
            </a:r>
          </a:p>
          <a:p>
            <a:pPr lvl="1"/>
            <a:endParaRPr lang="en-US" dirty="0"/>
          </a:p>
          <a:p>
            <a:r>
              <a:rPr lang="en-US" dirty="0"/>
              <a:t>Can create a strangle</a:t>
            </a:r>
          </a:p>
          <a:p>
            <a:pPr lvl="1"/>
            <a:r>
              <a:rPr lang="en-US" dirty="0"/>
              <a:t>Go long a call option</a:t>
            </a:r>
          </a:p>
          <a:p>
            <a:pPr lvl="1"/>
            <a:r>
              <a:rPr lang="en-US" dirty="0"/>
              <a:t>Go long a put option</a:t>
            </a:r>
          </a:p>
          <a:p>
            <a:pPr lvl="1"/>
            <a:r>
              <a:rPr lang="en-US" dirty="0"/>
              <a:t>Different strike prices</a:t>
            </a:r>
          </a:p>
        </p:txBody>
      </p:sp>
    </p:spTree>
    <p:extLst>
      <p:ext uri="{BB962C8B-B14F-4D97-AF65-F5344CB8AC3E}">
        <p14:creationId xmlns:p14="http://schemas.microsoft.com/office/powerpoint/2010/main" val="1811224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FDBD-D428-7A45-81BF-B0EA6DB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FB49F-B8EC-9949-A38A-61860825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sure if Elon is going to tweet something good or bad</a:t>
            </a:r>
          </a:p>
          <a:p>
            <a:endParaRPr lang="en-US" dirty="0"/>
          </a:p>
          <a:p>
            <a:r>
              <a:rPr lang="en-US" dirty="0"/>
              <a:t>Go long</a:t>
            </a:r>
          </a:p>
          <a:p>
            <a:pPr lvl="1"/>
            <a:r>
              <a:rPr lang="en-US" dirty="0"/>
              <a:t>$347.50 Call for $5.40</a:t>
            </a:r>
          </a:p>
          <a:p>
            <a:pPr lvl="1"/>
            <a:r>
              <a:rPr lang="en-US" dirty="0"/>
              <a:t>$340.00 Put for $5.01</a:t>
            </a:r>
          </a:p>
          <a:p>
            <a:pPr lvl="1"/>
            <a:endParaRPr lang="en-US" dirty="0"/>
          </a:p>
          <a:p>
            <a:r>
              <a:rPr lang="en-US" dirty="0"/>
              <a:t>Let’s see the payoffs and profit</a:t>
            </a:r>
          </a:p>
        </p:txBody>
      </p:sp>
    </p:spTree>
    <p:extLst>
      <p:ext uri="{BB962C8B-B14F-4D97-AF65-F5344CB8AC3E}">
        <p14:creationId xmlns:p14="http://schemas.microsoft.com/office/powerpoint/2010/main" val="1137810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8758-1195-A843-B5C5-42A5AEF0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Strange Payoff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F2F8A2-FC87-254D-A389-FFC82DB2E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995482"/>
              </p:ext>
            </p:extLst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1704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8758-1195-A843-B5C5-42A5AEF0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Strange Profit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E299CC-F8F8-674C-99F6-8EA4D184F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048395"/>
              </p:ext>
            </p:extLst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5935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C6B4-AB4A-1F4C-A711-84E934F2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#3: Short Straddle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C556F-8705-3440-9C44-B64CC2A00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think price is NOT going to </a:t>
            </a:r>
            <a:r>
              <a:rPr lang="en-US" dirty="0" err="1"/>
              <a:t>chg</a:t>
            </a:r>
            <a:r>
              <a:rPr lang="en-US" dirty="0"/>
              <a:t> a lot</a:t>
            </a:r>
          </a:p>
          <a:p>
            <a:pPr lvl="1"/>
            <a:r>
              <a:rPr lang="en-US" dirty="0"/>
              <a:t>SEC settlement will shut up Elon</a:t>
            </a:r>
          </a:p>
          <a:p>
            <a:pPr lvl="1"/>
            <a:endParaRPr lang="en-US" dirty="0"/>
          </a:p>
          <a:p>
            <a:r>
              <a:rPr lang="en-US" dirty="0"/>
              <a:t>Can create a short straddle</a:t>
            </a:r>
          </a:p>
          <a:p>
            <a:pPr lvl="1"/>
            <a:r>
              <a:rPr lang="en-US" dirty="0"/>
              <a:t>Go short a call option</a:t>
            </a:r>
          </a:p>
          <a:p>
            <a:pPr lvl="1"/>
            <a:r>
              <a:rPr lang="en-US" dirty="0"/>
              <a:t>Go short a put option</a:t>
            </a:r>
          </a:p>
          <a:p>
            <a:pPr lvl="1"/>
            <a:r>
              <a:rPr lang="en-US" dirty="0"/>
              <a:t>Same strike</a:t>
            </a:r>
          </a:p>
        </p:txBody>
      </p:sp>
    </p:spTree>
    <p:extLst>
      <p:ext uri="{BB962C8B-B14F-4D97-AF65-F5344CB8AC3E}">
        <p14:creationId xmlns:p14="http://schemas.microsoft.com/office/powerpoint/2010/main" val="1938527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FDBD-D428-7A45-81BF-B0EA6DB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FB49F-B8EC-9949-A38A-61860825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sure if Elon is going to tweet something good or bad</a:t>
            </a:r>
          </a:p>
          <a:p>
            <a:endParaRPr lang="en-US" dirty="0"/>
          </a:p>
          <a:p>
            <a:r>
              <a:rPr lang="en-US" dirty="0"/>
              <a:t>Go long</a:t>
            </a:r>
          </a:p>
          <a:p>
            <a:pPr lvl="1"/>
            <a:r>
              <a:rPr lang="en-US" dirty="0"/>
              <a:t>Sell $345 Call for $6.50</a:t>
            </a:r>
          </a:p>
          <a:p>
            <a:pPr lvl="1"/>
            <a:r>
              <a:rPr lang="en-US" dirty="0"/>
              <a:t>Sell $345 Put for $7.00</a:t>
            </a:r>
          </a:p>
          <a:p>
            <a:pPr lvl="1"/>
            <a:endParaRPr lang="en-US" dirty="0"/>
          </a:p>
          <a:p>
            <a:r>
              <a:rPr lang="en-US" dirty="0"/>
              <a:t>Let’s see the payoffs and profit</a:t>
            </a:r>
          </a:p>
        </p:txBody>
      </p:sp>
    </p:spTree>
    <p:extLst>
      <p:ext uri="{BB962C8B-B14F-4D97-AF65-F5344CB8AC3E}">
        <p14:creationId xmlns:p14="http://schemas.microsoft.com/office/powerpoint/2010/main" val="4148910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8758-1195-A843-B5C5-42A5AEF0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Straddle Payoff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C289E6-3112-DF46-AA87-4006C27D24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6315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8758-1195-A843-B5C5-42A5AEF0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Straddle Profit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1714FFD-7EB4-114A-B1FF-6B86A4F275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6506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C6B4-AB4A-1F4C-A711-84E934F2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#4: Covered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C556F-8705-3440-9C44-B64CC2A00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think that either:</a:t>
            </a:r>
          </a:p>
          <a:p>
            <a:pPr lvl="1"/>
            <a:r>
              <a:rPr lang="en-US" dirty="0"/>
              <a:t>The stock price isn’t going to go up too much</a:t>
            </a:r>
          </a:p>
          <a:p>
            <a:pPr lvl="1"/>
            <a:r>
              <a:rPr lang="en-US" dirty="0"/>
              <a:t>Or you want to goose your return</a:t>
            </a:r>
          </a:p>
          <a:p>
            <a:pPr lvl="1"/>
            <a:endParaRPr lang="en-US" dirty="0"/>
          </a:p>
          <a:p>
            <a:r>
              <a:rPr lang="en-US" dirty="0"/>
              <a:t>Can go with a covered call strategy</a:t>
            </a:r>
          </a:p>
          <a:p>
            <a:pPr lvl="1"/>
            <a:r>
              <a:rPr lang="en-US" dirty="0"/>
              <a:t>Go long the stock</a:t>
            </a:r>
          </a:p>
          <a:p>
            <a:pPr lvl="1"/>
            <a:r>
              <a:rPr lang="en-US" dirty="0"/>
              <a:t>Sell a call option</a:t>
            </a:r>
          </a:p>
          <a:p>
            <a:pPr lvl="1"/>
            <a:r>
              <a:rPr lang="en-US" dirty="0"/>
              <a:t>Usually sell a call at a strike &gt; than $ now</a:t>
            </a:r>
          </a:p>
        </p:txBody>
      </p:sp>
    </p:spTree>
    <p:extLst>
      <p:ext uri="{BB962C8B-B14F-4D97-AF65-F5344CB8AC3E}">
        <p14:creationId xmlns:p14="http://schemas.microsoft.com/office/powerpoint/2010/main" val="3913329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6354-8FF2-7848-8419-A933988F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Call Payoffs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12F02D-15EB-ED48-8B3F-039BF447E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247821"/>
              </p:ext>
            </p:extLst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104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D9654439-4242-5644-B6F4-085D094C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Options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BA8AC768-A422-5742-AE61-53F4BE5DE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Essentially, an option is a coupon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Gives you the right to buy/sell @ a price</a:t>
            </a:r>
          </a:p>
          <a:p>
            <a:pPr lvl="1" eaLnBrk="1" hangingPunct="1"/>
            <a:r>
              <a:rPr lang="en-US" altLang="en-US" dirty="0"/>
              <a:t>However, only for a limited time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Two major options:</a:t>
            </a:r>
          </a:p>
          <a:p>
            <a:pPr lvl="1" eaLnBrk="1" hangingPunct="1"/>
            <a:r>
              <a:rPr lang="en-US" altLang="en-US" dirty="0"/>
              <a:t>‘Call’ options give you the right to buy</a:t>
            </a:r>
          </a:p>
          <a:p>
            <a:pPr lvl="1" eaLnBrk="1" hangingPunct="1"/>
            <a:r>
              <a:rPr lang="en-US" altLang="en-US" dirty="0"/>
              <a:t>‘Put’ options give you the right to sell</a:t>
            </a:r>
          </a:p>
        </p:txBody>
      </p:sp>
    </p:spTree>
    <p:extLst>
      <p:ext uri="{BB962C8B-B14F-4D97-AF65-F5344CB8AC3E}">
        <p14:creationId xmlns:p14="http://schemas.microsoft.com/office/powerpoint/2010/main" val="1528340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6354-8FF2-7848-8419-A933988F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Call Profit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9106BFB-46A2-0646-A283-36678F6D36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9671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12C68A0-8D9C-8541-8D69-0B9C52CB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Futures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8433150-2E59-DC48-92C7-F1BAA4E1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Contracts where 2 parties will something for $</a:t>
            </a:r>
          </a:p>
          <a:p>
            <a:pPr lvl="1" eaLnBrk="1" hangingPunct="1"/>
            <a:r>
              <a:rPr lang="en-US" altLang="en-US" dirty="0"/>
              <a:t>Stocks</a:t>
            </a:r>
          </a:p>
          <a:p>
            <a:pPr lvl="1" eaLnBrk="1" hangingPunct="1"/>
            <a:r>
              <a:rPr lang="en-US" altLang="en-US" dirty="0"/>
              <a:t>Bonds</a:t>
            </a:r>
          </a:p>
          <a:p>
            <a:pPr lvl="1" eaLnBrk="1" hangingPunct="1"/>
            <a:r>
              <a:rPr lang="en-US" altLang="en-US" dirty="0"/>
              <a:t>Currency</a:t>
            </a:r>
          </a:p>
          <a:p>
            <a:pPr lvl="1" eaLnBrk="1" hangingPunct="1"/>
            <a:r>
              <a:rPr lang="en-US" altLang="en-US" dirty="0"/>
              <a:t>Wheat</a:t>
            </a:r>
          </a:p>
          <a:p>
            <a:pPr lvl="1" eaLnBrk="1" hangingPunct="1"/>
            <a:r>
              <a:rPr lang="en-US" altLang="en-US" dirty="0"/>
              <a:t>Gold</a:t>
            </a:r>
          </a:p>
          <a:p>
            <a:pPr lvl="1" eaLnBrk="1" hangingPunct="1"/>
            <a:r>
              <a:rPr lang="en-US" altLang="en-US" dirty="0"/>
              <a:t>Bitcoin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12C68A0-8D9C-8541-8D69-0B9C52CB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Futures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8433150-2E59-DC48-92C7-F1BAA4E1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Futures are standardize contracts</a:t>
            </a:r>
          </a:p>
          <a:p>
            <a:pPr lvl="1" eaLnBrk="1" hangingPunct="1"/>
            <a:r>
              <a:rPr lang="en-US" altLang="en-US" dirty="0"/>
              <a:t>Amounts</a:t>
            </a:r>
          </a:p>
          <a:p>
            <a:pPr lvl="1" eaLnBrk="1" hangingPunct="1"/>
            <a:r>
              <a:rPr lang="en-US" altLang="en-US" dirty="0"/>
              <a:t>Delivery</a:t>
            </a:r>
          </a:p>
          <a:p>
            <a:pPr lvl="1" eaLnBrk="1" hangingPunct="1"/>
            <a:r>
              <a:rPr lang="en-US" altLang="en-US" dirty="0"/>
              <a:t>Delivery Month</a:t>
            </a:r>
          </a:p>
          <a:p>
            <a:pPr lvl="1" eaLnBrk="1" hangingPunct="1"/>
            <a:r>
              <a:rPr lang="en-US" altLang="en-US" dirty="0"/>
              <a:t>Collateral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Futures really aren’t different from trading a stock</a:t>
            </a:r>
          </a:p>
        </p:txBody>
      </p:sp>
    </p:spTree>
    <p:extLst>
      <p:ext uri="{BB962C8B-B14F-4D97-AF65-F5344CB8AC3E}">
        <p14:creationId xmlns:p14="http://schemas.microsoft.com/office/powerpoint/2010/main" val="417013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84F4819-A3AB-A24E-9F81-89921C27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Futures (cont.)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A46C899-E014-2C43-B6DF-D8DC5BF2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Note: no money changes hands today</a:t>
            </a:r>
          </a:p>
          <a:p>
            <a:pPr lvl="1"/>
            <a:r>
              <a:rPr lang="en-US" altLang="en-US" dirty="0"/>
              <a:t>Just agree to exchange money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In practice, must put up some collateral</a:t>
            </a:r>
          </a:p>
          <a:p>
            <a:pPr lvl="1"/>
            <a:r>
              <a:rPr lang="en-US" altLang="en-US" dirty="0"/>
              <a:t>Amount depends on:</a:t>
            </a:r>
          </a:p>
          <a:p>
            <a:pPr lvl="2"/>
            <a:r>
              <a:rPr lang="en-US" altLang="en-US" dirty="0"/>
              <a:t>Dollar amount of contract</a:t>
            </a:r>
          </a:p>
          <a:p>
            <a:pPr lvl="2"/>
            <a:r>
              <a:rPr lang="en-US" altLang="en-US" dirty="0"/>
              <a:t>Volatility of the value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1D5-EA70-7B47-8AE7-2B8ECEB0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032F45-8DE6-B349-B1DE-C041C7EA6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039173" cy="4267200"/>
          </a:xfrm>
        </p:spPr>
      </p:pic>
    </p:spTree>
    <p:extLst>
      <p:ext uri="{BB962C8B-B14F-4D97-AF65-F5344CB8AC3E}">
        <p14:creationId xmlns:p14="http://schemas.microsoft.com/office/powerpoint/2010/main" val="3758878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1D5-EA70-7B47-8AE7-2B8ECEB0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Examples (cont.)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F25A90-AEAC-6145-B9FC-88FE4A729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6324600" cy="4197577"/>
          </a:xfrm>
        </p:spPr>
      </p:pic>
    </p:spTree>
    <p:extLst>
      <p:ext uri="{BB962C8B-B14F-4D97-AF65-F5344CB8AC3E}">
        <p14:creationId xmlns:p14="http://schemas.microsoft.com/office/powerpoint/2010/main" val="4252046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1D5-EA70-7B47-8AE7-2B8ECEB0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Examples (cont.)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D0340F-65A9-ED4C-94DD-7DB54A445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396396" cy="4419600"/>
          </a:xfrm>
        </p:spPr>
      </p:pic>
    </p:spTree>
    <p:extLst>
      <p:ext uri="{BB962C8B-B14F-4D97-AF65-F5344CB8AC3E}">
        <p14:creationId xmlns:p14="http://schemas.microsoft.com/office/powerpoint/2010/main" val="1204895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A0DB-BA8B-664B-A00B-CB919BF1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Examples (cont.)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F249C3-8DB8-CF4B-8090-587BD2238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07220"/>
            <a:ext cx="5638800" cy="4310206"/>
          </a:xfrm>
        </p:spPr>
      </p:pic>
    </p:spTree>
    <p:extLst>
      <p:ext uri="{BB962C8B-B14F-4D97-AF65-F5344CB8AC3E}">
        <p14:creationId xmlns:p14="http://schemas.microsoft.com/office/powerpoint/2010/main" val="2941075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EC348B7-135B-E94C-81DE-BD8BC58D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Long/Short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19E1C4D-9433-3040-8141-121E059D3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Buyer agrees to BUY the item on that day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Seller agrees to SELL the item on that day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Unlike options, HAVE TO DO IT</a:t>
            </a:r>
          </a:p>
          <a:p>
            <a:pPr lvl="1" eaLnBrk="1" hangingPunct="1"/>
            <a:r>
              <a:rPr lang="en-US" altLang="en-US" dirty="0"/>
              <a:t>So price change is symmetric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2432-C86B-C445-B7D4-65DAE2E9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S&amp;P 500 Future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E738A8-1039-624C-BEA1-0EB2EEDD0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618181"/>
              </p:ext>
            </p:extLst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471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06EBB66B-11E9-EE4B-B867-056C46DE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Option Terminology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79A5E741-2195-3948-BBB8-1BB44F9D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Strike (Exercise) Price</a:t>
            </a:r>
          </a:p>
          <a:p>
            <a:pPr lvl="1" eaLnBrk="1" hangingPunct="1"/>
            <a:r>
              <a:rPr lang="en-US" altLang="en-US" dirty="0"/>
              <a:t>Price you get to buy/sell at ($10)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Expiration Date</a:t>
            </a:r>
          </a:p>
          <a:p>
            <a:pPr lvl="1" eaLnBrk="1" hangingPunct="1"/>
            <a:r>
              <a:rPr lang="en-US" altLang="en-US" dirty="0"/>
              <a:t>Last date (or only day) you can use the option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Option Price (premium)</a:t>
            </a:r>
          </a:p>
          <a:p>
            <a:pPr lvl="1" eaLnBrk="1" hangingPunct="1"/>
            <a:r>
              <a:rPr lang="en-US" altLang="en-US" dirty="0"/>
              <a:t>Price for the right to buy and sell. (Not free)</a:t>
            </a:r>
          </a:p>
        </p:txBody>
      </p:sp>
    </p:spTree>
    <p:extLst>
      <p:ext uri="{BB962C8B-B14F-4D97-AF65-F5344CB8AC3E}">
        <p14:creationId xmlns:p14="http://schemas.microsoft.com/office/powerpoint/2010/main" val="2553019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769E0C6-988F-C64D-A62C-3D7CE08A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Long S&amp;P 500 Future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A32B99-325C-304C-800C-9216914727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662457"/>
              </p:ext>
            </p:extLst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984A8EB-8C74-334B-BC3B-3AE5CECF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Short S&amp;P 500 Future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441632-23A4-8A4E-8EAB-6D0CE503A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50181"/>
              </p:ext>
            </p:extLst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383AC09-D710-164A-A8B7-641E6089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 Interest vs. Volume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F512837C-AB0D-A541-AD72-CB9165082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Like other financial instruments, futures trade daily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However, supply of futures is not fixed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Contracts can be created a destroyed</a:t>
            </a:r>
          </a:p>
          <a:p>
            <a:pPr lvl="1" eaLnBrk="1" hangingPunct="1"/>
            <a:r>
              <a:rPr lang="en-US" altLang="en-US"/>
              <a:t>i.e. if a new ‘seller’ and new ‘buyer’ trade, then a new contract is created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C78D75F-C1CB-A749-AD75-AD776991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Open Interest Example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047107C-4E32-CA42-96D8-34A1EF4D2C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1981200"/>
          <a:ext cx="6781800" cy="37496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2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77">
                <a:tc>
                  <a:txBody>
                    <a:bodyPr/>
                    <a:lstStyle/>
                    <a:p>
                      <a:r>
                        <a:rPr lang="en-US" sz="2400" dirty="0"/>
                        <a:t>Action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Open Interest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99">
                <a:tc>
                  <a:txBody>
                    <a:bodyPr/>
                    <a:lstStyle/>
                    <a:p>
                      <a:r>
                        <a:rPr lang="en-US" sz="2400" dirty="0"/>
                        <a:t>Party</a:t>
                      </a:r>
                      <a:r>
                        <a:rPr lang="en-US" sz="2400" baseline="0" dirty="0"/>
                        <a:t> A buys 1 Euro Future </a:t>
                      </a:r>
                    </a:p>
                    <a:p>
                      <a:r>
                        <a:rPr lang="en-US" sz="2400" baseline="0" dirty="0"/>
                        <a:t>Party B sells 1 Euro Future</a:t>
                      </a:r>
                      <a:endParaRPr lang="en-US" sz="2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99">
                <a:tc>
                  <a:txBody>
                    <a:bodyPr/>
                    <a:lstStyle/>
                    <a:p>
                      <a:r>
                        <a:rPr lang="en-US" sz="2400" dirty="0"/>
                        <a:t>Party C buys 5 Euro Futures</a:t>
                      </a:r>
                    </a:p>
                    <a:p>
                      <a:r>
                        <a:rPr lang="en-US" sz="2400" dirty="0"/>
                        <a:t>Party D sells</a:t>
                      </a:r>
                      <a:r>
                        <a:rPr lang="en-US" sz="2400" baseline="0" dirty="0"/>
                        <a:t> 5 Euro Futures</a:t>
                      </a:r>
                      <a:endParaRPr lang="en-US" sz="2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99">
                <a:tc>
                  <a:txBody>
                    <a:bodyPr/>
                    <a:lstStyle/>
                    <a:p>
                      <a:r>
                        <a:rPr lang="en-US" sz="2400" dirty="0"/>
                        <a:t>Party</a:t>
                      </a:r>
                      <a:r>
                        <a:rPr lang="en-US" sz="2400" baseline="0" dirty="0"/>
                        <a:t> A sells 1 Euro Future</a:t>
                      </a:r>
                    </a:p>
                    <a:p>
                      <a:r>
                        <a:rPr lang="en-US" sz="2400" dirty="0"/>
                        <a:t>Party D buys</a:t>
                      </a:r>
                      <a:r>
                        <a:rPr lang="en-US" sz="2400" baseline="0" dirty="0"/>
                        <a:t> 1 Euro Future</a:t>
                      </a:r>
                      <a:endParaRPr lang="en-US" sz="2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99">
                <a:tc>
                  <a:txBody>
                    <a:bodyPr/>
                    <a:lstStyle/>
                    <a:p>
                      <a:r>
                        <a:rPr lang="en-US" sz="2400" dirty="0"/>
                        <a:t>Party</a:t>
                      </a:r>
                      <a:r>
                        <a:rPr lang="en-US" sz="2400" baseline="0" dirty="0"/>
                        <a:t> E buys 5 Euro Futures</a:t>
                      </a:r>
                    </a:p>
                    <a:p>
                      <a:r>
                        <a:rPr lang="en-US" sz="2400" baseline="0" dirty="0"/>
                        <a:t>Party C sells 5 Euro Futures</a:t>
                      </a:r>
                      <a:endParaRPr lang="en-US" sz="2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AF341-03DE-F84F-B645-08C2C4B3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Trade Futures?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3315E3-A60A-2240-9AB4-F587E5277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52" y="2209800"/>
            <a:ext cx="5605096" cy="3810000"/>
          </a:xfrm>
        </p:spPr>
      </p:pic>
    </p:spTree>
    <p:extLst>
      <p:ext uri="{BB962C8B-B14F-4D97-AF65-F5344CB8AC3E}">
        <p14:creationId xmlns:p14="http://schemas.microsoft.com/office/powerpoint/2010/main" val="1146041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B1FB-4E5F-9A46-957F-B941504D0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dirty="0"/>
              <a:t>Why Trade Futures?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4D4C95-EC0F-284E-B5A7-F31D50C0C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417719" cy="32004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A768F60-0E17-9F41-9A6C-72D399E28571}"/>
              </a:ext>
            </a:extLst>
          </p:cNvPr>
          <p:cNvSpPr/>
          <p:nvPr/>
        </p:nvSpPr>
        <p:spPr>
          <a:xfrm>
            <a:off x="6934200" y="4800600"/>
            <a:ext cx="1905000" cy="5334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983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2FC6-CC40-F041-97F9-8A66E5D6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Trade Futures? (cont.)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0BEB91-2F50-F149-B24B-4E93D4D33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610735"/>
              </p:ext>
            </p:extLst>
          </p:nvPr>
        </p:nvGraphicFramePr>
        <p:xfrm>
          <a:off x="457200" y="1981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01161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8CE3-326C-8745-97F9-63C1D5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Futures vs.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E1A46-3ABD-A448-922E-C2DB4A6F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Futures</a:t>
            </a:r>
          </a:p>
          <a:p>
            <a:pPr lvl="1"/>
            <a:r>
              <a:rPr lang="en-US" dirty="0"/>
              <a:t>Virtually costless</a:t>
            </a:r>
          </a:p>
          <a:p>
            <a:pPr lvl="1"/>
            <a:r>
              <a:rPr lang="en-US" dirty="0"/>
              <a:t>No timing issue</a:t>
            </a:r>
          </a:p>
          <a:p>
            <a:pPr lvl="1"/>
            <a:r>
              <a:rPr lang="en-US" dirty="0"/>
              <a:t>Allow you to add leverage</a:t>
            </a:r>
          </a:p>
          <a:p>
            <a:pPr lvl="1"/>
            <a:endParaRPr lang="en-US" dirty="0"/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A million different strategies</a:t>
            </a:r>
          </a:p>
          <a:p>
            <a:pPr lvl="1"/>
            <a:r>
              <a:rPr lang="en-US" dirty="0"/>
              <a:t>Allow you upside with little downside</a:t>
            </a:r>
          </a:p>
        </p:txBody>
      </p:sp>
    </p:spTree>
    <p:extLst>
      <p:ext uri="{BB962C8B-B14F-4D97-AF65-F5344CB8AC3E}">
        <p14:creationId xmlns:p14="http://schemas.microsoft.com/office/powerpoint/2010/main" val="274756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6AFF9307-D4E1-1C43-914A-0C221409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Option Terminology (cont.)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0F3A659E-F947-FF47-82A2-24D9734BE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Terminal Value (on last day of life)</a:t>
            </a:r>
          </a:p>
          <a:p>
            <a:pPr lvl="1" eaLnBrk="1" hangingPunct="1">
              <a:buFont typeface="Arial" charset="0"/>
              <a:buChar char="-"/>
              <a:defRPr/>
            </a:pPr>
            <a:r>
              <a:rPr lang="en-US" dirty="0"/>
              <a:t>Do NOT have to exercise (i.e. use) an option</a:t>
            </a:r>
          </a:p>
          <a:p>
            <a:pPr lvl="2" eaLnBrk="1" hangingPunct="1">
              <a:defRPr/>
            </a:pPr>
            <a:r>
              <a:rPr lang="en-US" dirty="0"/>
              <a:t>If you can get for less than $10, just throw out coupon</a:t>
            </a:r>
          </a:p>
          <a:p>
            <a:pPr lvl="2" eaLnBrk="1" hangingPunct="1">
              <a:defRPr/>
            </a:pPr>
            <a:endParaRPr lang="en-US" dirty="0"/>
          </a:p>
          <a:p>
            <a:pPr lvl="1" eaLnBrk="1" hangingPunct="1">
              <a:buFont typeface="Arial" charset="0"/>
              <a:buChar char="-"/>
              <a:defRPr/>
            </a:pPr>
            <a:r>
              <a:rPr lang="en-US" dirty="0"/>
              <a:t>Call Terminal Value: Max(0, $ - strike)</a:t>
            </a:r>
          </a:p>
          <a:p>
            <a:pPr lvl="1" eaLnBrk="1" hangingPunct="1">
              <a:buFont typeface="Arial" charset="0"/>
              <a:buChar char="-"/>
              <a:defRPr/>
            </a:pPr>
            <a:endParaRPr lang="en-US" dirty="0"/>
          </a:p>
          <a:p>
            <a:pPr lvl="1" eaLnBrk="1" hangingPunct="1">
              <a:buFont typeface="Arial" charset="0"/>
              <a:buChar char="-"/>
              <a:defRPr/>
            </a:pPr>
            <a:r>
              <a:rPr lang="en-US" dirty="0"/>
              <a:t>Put Terminal Value: Max(0, strike - $)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/>
          </a:p>
          <a:p>
            <a:pPr lvl="1" eaLnBrk="1" hangingPunct="1">
              <a:buFont typeface="Arial" charset="0"/>
              <a:buChar char="-"/>
              <a:defRPr/>
            </a:pPr>
            <a:endParaRPr lang="en-US" dirty="0"/>
          </a:p>
          <a:p>
            <a:pPr lvl="1" eaLnBrk="1" hangingPunct="1">
              <a:buFont typeface="Arial" charset="0"/>
              <a:buChar char="-"/>
              <a:defRPr/>
            </a:pPr>
            <a:endParaRPr lang="en-US" dirty="0"/>
          </a:p>
          <a:p>
            <a:pPr lvl="1" eaLnBrk="1" hangingPunct="1">
              <a:buFont typeface="Arial" charset="0"/>
              <a:buChar char="-"/>
              <a:defRPr/>
            </a:pPr>
            <a:endParaRPr lang="en-US" dirty="0"/>
          </a:p>
          <a:p>
            <a:pPr lvl="1" eaLnBrk="1" hangingPunct="1">
              <a:buFont typeface="Arial" charset="0"/>
              <a:buChar char="-"/>
              <a:defRPr/>
            </a:pPr>
            <a:endParaRPr lang="en-US" dirty="0"/>
          </a:p>
          <a:p>
            <a:pPr lvl="1" eaLnBrk="1" hangingPunct="1">
              <a:buFont typeface="Arial" charset="0"/>
              <a:buChar char="-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6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607F498F-B6AA-CC41-89A7-1C344BD7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Option Terminology (cont.)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DD6652A8-C779-6D43-8B26-F8F02100B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Intrinsic Value (before last day)</a:t>
            </a:r>
          </a:p>
          <a:p>
            <a:pPr lvl="1" eaLnBrk="1" hangingPunct="1"/>
            <a:r>
              <a:rPr lang="en-US" altLang="en-US" dirty="0"/>
              <a:t>Value of option if expired today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Time Premium</a:t>
            </a:r>
          </a:p>
          <a:p>
            <a:pPr lvl="1" eaLnBrk="1" hangingPunct="1"/>
            <a:r>
              <a:rPr lang="en-US" altLang="en-US" dirty="0"/>
              <a:t>Extra you are willing to pay because stock can go up</a:t>
            </a:r>
          </a:p>
        </p:txBody>
      </p:sp>
    </p:spTree>
    <p:extLst>
      <p:ext uri="{BB962C8B-B14F-4D97-AF65-F5344CB8AC3E}">
        <p14:creationId xmlns:p14="http://schemas.microsoft.com/office/powerpoint/2010/main" val="163666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667D91D5-361C-2E4F-815F-CAC06940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More Terminology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AAACA9F3-694D-5E4F-9D9F-472845205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‘In the money’ if the intrinsic value &gt; 0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‘At the money’ if strike and price are equal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‘Out of the money’ if price &lt; strike</a:t>
            </a:r>
          </a:p>
          <a:p>
            <a:pPr lvl="1" eaLnBrk="1" hangingPunct="1"/>
            <a:r>
              <a:rPr lang="en-US" altLang="en-US" dirty="0"/>
              <a:t>At and Out of money have intrinsic values of 0</a:t>
            </a:r>
          </a:p>
        </p:txBody>
      </p:sp>
    </p:spTree>
    <p:extLst>
      <p:ext uri="{BB962C8B-B14F-4D97-AF65-F5344CB8AC3E}">
        <p14:creationId xmlns:p14="http://schemas.microsoft.com/office/powerpoint/2010/main" val="352760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300E-C6F1-134D-BA89-1EA4E2FD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Terminology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E769-66CE-1F45-B1AA-839A6D715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Buy/go long an option</a:t>
            </a:r>
          </a:p>
          <a:p>
            <a:pPr lvl="1"/>
            <a:r>
              <a:rPr lang="en-US" dirty="0"/>
              <a:t>Gives the right to buy</a:t>
            </a:r>
          </a:p>
          <a:p>
            <a:pPr lvl="1"/>
            <a:endParaRPr lang="en-US" dirty="0"/>
          </a:p>
          <a:p>
            <a:r>
              <a:rPr lang="en-US" dirty="0"/>
              <a:t>Sell/go short/write an option</a:t>
            </a:r>
          </a:p>
          <a:p>
            <a:pPr lvl="1"/>
            <a:r>
              <a:rPr lang="en-US" dirty="0"/>
              <a:t>Means you are GIVING the right</a:t>
            </a:r>
          </a:p>
          <a:p>
            <a:pPr lvl="1"/>
            <a:r>
              <a:rPr lang="en-US" dirty="0"/>
              <a:t>Opposite payouts</a:t>
            </a:r>
          </a:p>
        </p:txBody>
      </p:sp>
    </p:spTree>
    <p:extLst>
      <p:ext uri="{BB962C8B-B14F-4D97-AF65-F5344CB8AC3E}">
        <p14:creationId xmlns:p14="http://schemas.microsoft.com/office/powerpoint/2010/main" val="2739021737"/>
      </p:ext>
    </p:extLst>
  </p:cSld>
  <p:clrMapOvr>
    <a:masterClrMapping/>
  </p:clrMapOvr>
</p:sld>
</file>

<file path=ppt/theme/theme1.xml><?xml version="1.0" encoding="utf-8"?>
<a:theme xmlns:a="http://schemas.openxmlformats.org/drawingml/2006/main" name="Logo_Seal__Plain_Black_and_White_Templatel correct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Logo_Seal__Plain_Black_and_White_Templatel corrected</Template>
  <TotalTime>4694</TotalTime>
  <Words>1155</Words>
  <Application>Microsoft Macintosh PowerPoint</Application>
  <PresentationFormat>On-screen Show (4:3)</PresentationFormat>
  <Paragraphs>248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Logo_Seal__Plain_Black_and_White_Templatel corrected</vt:lpstr>
      <vt:lpstr>Options and Futures</vt:lpstr>
      <vt:lpstr>Options/Futures</vt:lpstr>
      <vt:lpstr>Option</vt:lpstr>
      <vt:lpstr>Options</vt:lpstr>
      <vt:lpstr>Option Terminology</vt:lpstr>
      <vt:lpstr>Option Terminology (cont.)</vt:lpstr>
      <vt:lpstr>Option Terminology (cont.)</vt:lpstr>
      <vt:lpstr>More Terminology</vt:lpstr>
      <vt:lpstr>More Terminology (cont.)</vt:lpstr>
      <vt:lpstr>Call Payoff at Expiration for Buyer</vt:lpstr>
      <vt:lpstr>Call Payoff at Expiration for Seller</vt:lpstr>
      <vt:lpstr>Put Payoff at Expiration for Buyer</vt:lpstr>
      <vt:lpstr>Put Payoff at Expiration for Seller</vt:lpstr>
      <vt:lpstr>Payoff vs. Profit</vt:lpstr>
      <vt:lpstr>Profit for Call Owner</vt:lpstr>
      <vt:lpstr>Profit for Call Writer</vt:lpstr>
      <vt:lpstr>Cost of an option</vt:lpstr>
      <vt:lpstr>Pricing Options</vt:lpstr>
      <vt:lpstr>American vs. European</vt:lpstr>
      <vt:lpstr>Pros #1: Amazing Flexibility</vt:lpstr>
      <vt:lpstr>Pros #1: Amazing Flexibility</vt:lpstr>
      <vt:lpstr>Pro #2: Making Profit</vt:lpstr>
      <vt:lpstr>Stock vs. Option returns</vt:lpstr>
      <vt:lpstr>Big Con: Timing</vt:lpstr>
      <vt:lpstr>Con #2: Cost</vt:lpstr>
      <vt:lpstr>Basic Strategy #1: Straddle</vt:lpstr>
      <vt:lpstr>Tesla Example</vt:lpstr>
      <vt:lpstr>Straddle Payoff</vt:lpstr>
      <vt:lpstr>Straddle Profit</vt:lpstr>
      <vt:lpstr>Basic Strategy #2: Strangle</vt:lpstr>
      <vt:lpstr>Tesla Example</vt:lpstr>
      <vt:lpstr>Strange Payoff</vt:lpstr>
      <vt:lpstr>Strange Profit</vt:lpstr>
      <vt:lpstr>Strategy #3: Short Straddle</vt:lpstr>
      <vt:lpstr>Tesla Example</vt:lpstr>
      <vt:lpstr>Short Straddle Payoff</vt:lpstr>
      <vt:lpstr>Short Straddle Profit</vt:lpstr>
      <vt:lpstr>Strategy #4: Covered Call</vt:lpstr>
      <vt:lpstr>Covered Call Payoffs</vt:lpstr>
      <vt:lpstr>Covered Call Profit</vt:lpstr>
      <vt:lpstr>Futures</vt:lpstr>
      <vt:lpstr>Futures</vt:lpstr>
      <vt:lpstr>Futures (cont.)</vt:lpstr>
      <vt:lpstr>Contract Examples</vt:lpstr>
      <vt:lpstr>Contract Examples (cont.)</vt:lpstr>
      <vt:lpstr>Contract Examples (cont.)</vt:lpstr>
      <vt:lpstr>Contract Examples (cont.)</vt:lpstr>
      <vt:lpstr>Long/Short</vt:lpstr>
      <vt:lpstr>S&amp;P 500 Future</vt:lpstr>
      <vt:lpstr>Long S&amp;P 500 Future</vt:lpstr>
      <vt:lpstr>Short S&amp;P 500 Future</vt:lpstr>
      <vt:lpstr>Open Interest vs. Volume</vt:lpstr>
      <vt:lpstr>Open Interest Example</vt:lpstr>
      <vt:lpstr>Why Trade Futures?</vt:lpstr>
      <vt:lpstr>Why Trade Futures? (cont.)</vt:lpstr>
      <vt:lpstr>Why Trade Futures? (cont.)</vt:lpstr>
      <vt:lpstr>Futures vs. Options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Hedging</dc:title>
  <dc:creator>Chris</dc:creator>
  <cp:lastModifiedBy>Microsoft Office User</cp:lastModifiedBy>
  <cp:revision>135</cp:revision>
  <cp:lastPrinted>2012-11-19T15:18:40Z</cp:lastPrinted>
  <dcterms:created xsi:type="dcterms:W3CDTF">2008-11-11T03:39:36Z</dcterms:created>
  <dcterms:modified xsi:type="dcterms:W3CDTF">2019-01-16T01:10:40Z</dcterms:modified>
</cp:coreProperties>
</file>